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8" r:id="rId2"/>
    <p:sldId id="257" r:id="rId3"/>
    <p:sldId id="258" r:id="rId4"/>
    <p:sldId id="259" r:id="rId5"/>
    <p:sldId id="282" r:id="rId6"/>
    <p:sldId id="284" r:id="rId7"/>
    <p:sldId id="283" r:id="rId8"/>
    <p:sldId id="285" r:id="rId9"/>
    <p:sldId id="286"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87" r:id="rId25"/>
    <p:sldId id="274" r:id="rId26"/>
    <p:sldId id="275" r:id="rId27"/>
    <p:sldId id="276" r:id="rId28"/>
    <p:sldId id="277" r:id="rId29"/>
    <p:sldId id="278" r:id="rId30"/>
    <p:sldId id="279" r:id="rId31"/>
    <p:sldId id="280" r:id="rId32"/>
    <p:sldId id="281"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6"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87"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88"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89"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0"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91"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1"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104859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048593" name="Date Placeholder 3"/>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594" name="Footer Placeholder 4"/>
          <p:cNvSpPr>
            <a:spLocks noGrp="1"/>
          </p:cNvSpPr>
          <p:nvPr>
            <p:ph type="ftr" sz="quarter" idx="11"/>
          </p:nvPr>
        </p:nvSpPr>
        <p:spPr/>
        <p:txBody>
          <a:bodyPr/>
          <a:lstStyle/>
          <a:p>
            <a:endParaRPr lang="zh-CN" altLang="en-US"/>
          </a:p>
        </p:txBody>
      </p:sp>
      <p:sp>
        <p:nvSpPr>
          <p:cNvPr id="1048595"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3" name="Title 1"/>
          <p:cNvSpPr>
            <a:spLocks noGrp="1"/>
          </p:cNvSpPr>
          <p:nvPr>
            <p:ph type="title"/>
          </p:nvPr>
        </p:nvSpPr>
        <p:spPr/>
        <p:txBody>
          <a:bodyPr/>
          <a:lstStyle/>
          <a:p>
            <a:r>
              <a:rPr lang="en-US" altLang="zh-CN"/>
              <a:t>Click to edit Master title style</a:t>
            </a:r>
            <a:endParaRPr lang="en-US" dirty="0"/>
          </a:p>
        </p:txBody>
      </p:sp>
      <p:sp>
        <p:nvSpPr>
          <p:cNvPr id="104865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55" name="Date Placeholder 3"/>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56" name="Footer Placeholder 4"/>
          <p:cNvSpPr>
            <a:spLocks noGrp="1"/>
          </p:cNvSpPr>
          <p:nvPr>
            <p:ph type="ftr" sz="quarter" idx="11"/>
          </p:nvPr>
        </p:nvSpPr>
        <p:spPr/>
        <p:txBody>
          <a:bodyPr/>
          <a:lstStyle/>
          <a:p>
            <a:endParaRPr lang="zh-CN" altLang="en-US"/>
          </a:p>
        </p:txBody>
      </p:sp>
      <p:sp>
        <p:nvSpPr>
          <p:cNvPr id="1048657"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48"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1048649"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50" name="Date Placeholder 3"/>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51" name="Footer Placeholder 4"/>
          <p:cNvSpPr>
            <a:spLocks noGrp="1"/>
          </p:cNvSpPr>
          <p:nvPr>
            <p:ph type="ftr" sz="quarter" idx="11"/>
          </p:nvPr>
        </p:nvSpPr>
        <p:spPr/>
        <p:txBody>
          <a:bodyPr/>
          <a:lstStyle/>
          <a:p>
            <a:endParaRPr lang="zh-CN" altLang="en-US"/>
          </a:p>
        </p:txBody>
      </p:sp>
      <p:sp>
        <p:nvSpPr>
          <p:cNvPr id="104865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8" name="Title 1"/>
          <p:cNvSpPr>
            <a:spLocks noGrp="1"/>
          </p:cNvSpPr>
          <p:nvPr>
            <p:ph type="title"/>
          </p:nvPr>
        </p:nvSpPr>
        <p:spPr/>
        <p:txBody>
          <a:bodyPr/>
          <a:lstStyle/>
          <a:p>
            <a:r>
              <a:rPr lang="en-US" altLang="zh-CN"/>
              <a:t>Click to edit Master title style</a:t>
            </a:r>
            <a:endParaRPr lang="en-US" dirty="0"/>
          </a:p>
        </p:txBody>
      </p:sp>
      <p:sp>
        <p:nvSpPr>
          <p:cNvPr id="1048599"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00" name="Date Placeholder 3"/>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01" name="Footer Placeholder 4"/>
          <p:cNvSpPr>
            <a:spLocks noGrp="1"/>
          </p:cNvSpPr>
          <p:nvPr>
            <p:ph type="ftr" sz="quarter" idx="11"/>
          </p:nvPr>
        </p:nvSpPr>
        <p:spPr/>
        <p:txBody>
          <a:bodyPr/>
          <a:lstStyle/>
          <a:p>
            <a:endParaRPr lang="zh-CN" altLang="en-US"/>
          </a:p>
        </p:txBody>
      </p:sp>
      <p:sp>
        <p:nvSpPr>
          <p:cNvPr id="104860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8"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1048659"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1048660" name="Date Placeholder 3"/>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61" name="Footer Placeholder 4"/>
          <p:cNvSpPr>
            <a:spLocks noGrp="1"/>
          </p:cNvSpPr>
          <p:nvPr>
            <p:ph type="ftr" sz="quarter" idx="11"/>
          </p:nvPr>
        </p:nvSpPr>
        <p:spPr/>
        <p:txBody>
          <a:bodyPr/>
          <a:lstStyle/>
          <a:p>
            <a:endParaRPr lang="zh-CN" altLang="en-US"/>
          </a:p>
        </p:txBody>
      </p:sp>
      <p:sp>
        <p:nvSpPr>
          <p:cNvPr id="104866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3" name="Title 1"/>
          <p:cNvSpPr>
            <a:spLocks noGrp="1"/>
          </p:cNvSpPr>
          <p:nvPr>
            <p:ph type="title"/>
          </p:nvPr>
        </p:nvSpPr>
        <p:spPr/>
        <p:txBody>
          <a:bodyPr/>
          <a:lstStyle/>
          <a:p>
            <a:r>
              <a:rPr lang="en-US" altLang="zh-CN"/>
              <a:t>Click to edit Master title style</a:t>
            </a:r>
            <a:endParaRPr lang="en-US" dirty="0"/>
          </a:p>
        </p:txBody>
      </p:sp>
      <p:sp>
        <p:nvSpPr>
          <p:cNvPr id="1048664"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65"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66" name="Date Placeholder 4"/>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67" name="Footer Placeholder 5"/>
          <p:cNvSpPr>
            <a:spLocks noGrp="1"/>
          </p:cNvSpPr>
          <p:nvPr>
            <p:ph type="ftr" sz="quarter" idx="11"/>
          </p:nvPr>
        </p:nvSpPr>
        <p:spPr/>
        <p:txBody>
          <a:bodyPr/>
          <a:lstStyle/>
          <a:p>
            <a:endParaRPr lang="zh-CN" altLang="en-US"/>
          </a:p>
        </p:txBody>
      </p:sp>
      <p:sp>
        <p:nvSpPr>
          <p:cNvPr id="1048668"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9"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1048670"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71"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72"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73"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74" name="Date Placeholder 6"/>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75" name="Footer Placeholder 7"/>
          <p:cNvSpPr>
            <a:spLocks noGrp="1"/>
          </p:cNvSpPr>
          <p:nvPr>
            <p:ph type="ftr" sz="quarter" idx="11"/>
          </p:nvPr>
        </p:nvSpPr>
        <p:spPr/>
        <p:txBody>
          <a:bodyPr/>
          <a:lstStyle/>
          <a:p>
            <a:endParaRPr lang="zh-CN" altLang="en-US"/>
          </a:p>
        </p:txBody>
      </p:sp>
      <p:sp>
        <p:nvSpPr>
          <p:cNvPr id="1048676"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44" name="Title 1"/>
          <p:cNvSpPr>
            <a:spLocks noGrp="1"/>
          </p:cNvSpPr>
          <p:nvPr>
            <p:ph type="title"/>
          </p:nvPr>
        </p:nvSpPr>
        <p:spPr/>
        <p:txBody>
          <a:bodyPr/>
          <a:lstStyle/>
          <a:p>
            <a:r>
              <a:rPr lang="en-US" altLang="zh-CN"/>
              <a:t>Click to edit Master title style</a:t>
            </a:r>
            <a:endParaRPr lang="en-US" dirty="0"/>
          </a:p>
        </p:txBody>
      </p:sp>
      <p:sp>
        <p:nvSpPr>
          <p:cNvPr id="1048645" name="Date Placeholder 2"/>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46" name="Footer Placeholder 3"/>
          <p:cNvSpPr>
            <a:spLocks noGrp="1"/>
          </p:cNvSpPr>
          <p:nvPr>
            <p:ph type="ftr" sz="quarter" idx="11"/>
          </p:nvPr>
        </p:nvSpPr>
        <p:spPr/>
        <p:txBody>
          <a:bodyPr/>
          <a:lstStyle/>
          <a:p>
            <a:endParaRPr lang="zh-CN" altLang="en-US"/>
          </a:p>
        </p:txBody>
      </p:sp>
      <p:sp>
        <p:nvSpPr>
          <p:cNvPr id="1048647"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7" name="Date Placeholder 1"/>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78" name="Footer Placeholder 2"/>
          <p:cNvSpPr>
            <a:spLocks noGrp="1"/>
          </p:cNvSpPr>
          <p:nvPr>
            <p:ph type="ftr" sz="quarter" idx="11"/>
          </p:nvPr>
        </p:nvSpPr>
        <p:spPr/>
        <p:txBody>
          <a:bodyPr/>
          <a:lstStyle/>
          <a:p>
            <a:endParaRPr lang="zh-CN" altLang="en-US"/>
          </a:p>
        </p:txBody>
      </p:sp>
      <p:sp>
        <p:nvSpPr>
          <p:cNvPr id="1048679"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81"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82"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83" name="Date Placeholder 4"/>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684" name="Footer Placeholder 5"/>
          <p:cNvSpPr>
            <a:spLocks noGrp="1"/>
          </p:cNvSpPr>
          <p:nvPr>
            <p:ph type="ftr" sz="quarter" idx="11"/>
          </p:nvPr>
        </p:nvSpPr>
        <p:spPr/>
        <p:txBody>
          <a:bodyPr/>
          <a:lstStyle/>
          <a:p>
            <a:endParaRPr lang="zh-CN" altLang="en-US"/>
          </a:p>
        </p:txBody>
      </p:sp>
      <p:sp>
        <p:nvSpPr>
          <p:cNvPr id="1048685"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581"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582"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1048583"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584" name="Date Placeholder 4"/>
          <p:cNvSpPr>
            <a:spLocks noGrp="1"/>
          </p:cNvSpPr>
          <p:nvPr>
            <p:ph type="dt" sz="half" idx="10"/>
          </p:nvPr>
        </p:nvSpPr>
        <p:spPr/>
        <p:txBody>
          <a:bodyPr/>
          <a:lstStyle/>
          <a:p>
            <a:fld id="{70BC1078-46ED-40F9-8930-935BAD7C2B02}" type="datetimeFigureOut">
              <a:rPr lang="zh-CN" altLang="en-US" smtClean="0"/>
              <a:t>2023/11/27</a:t>
            </a:fld>
            <a:endParaRPr lang="zh-CN" altLang="en-US"/>
          </a:p>
        </p:txBody>
      </p:sp>
      <p:sp>
        <p:nvSpPr>
          <p:cNvPr id="1048585" name="Footer Placeholder 5"/>
          <p:cNvSpPr>
            <a:spLocks noGrp="1"/>
          </p:cNvSpPr>
          <p:nvPr>
            <p:ph type="ftr" sz="quarter" idx="11"/>
          </p:nvPr>
        </p:nvSpPr>
        <p:spPr/>
        <p:txBody>
          <a:bodyPr/>
          <a:lstStyle/>
          <a:p>
            <a:endParaRPr lang="zh-CN" altLang="en-US"/>
          </a:p>
        </p:txBody>
      </p:sp>
      <p:sp>
        <p:nvSpPr>
          <p:cNvPr id="1048586"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7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1078-46ED-40F9-8930-935BAD7C2B02}" type="datetimeFigureOut">
              <a:rPr lang="zh-CN" altLang="en-US" smtClean="0"/>
              <a:t>2023/11/27</a:t>
            </a:fld>
            <a:endParaRPr lang="zh-CN" altLang="en-US"/>
          </a:p>
        </p:txBody>
      </p:sp>
      <p:sp>
        <p:nvSpPr>
          <p:cNvPr id="104857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52ADC-5BFA-4FBD-BEE2-16096B7F41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9.xml" /></Relationships>
</file>

<file path=ppt/slides/_rels/slide3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9.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Title 1048709"/>
          <p:cNvSpPr>
            <a:spLocks noGrp="1"/>
          </p:cNvSpPr>
          <p:nvPr>
            <p:ph type="title"/>
          </p:nvPr>
        </p:nvSpPr>
        <p:spPr/>
        <p:txBody>
          <a:bodyPr/>
          <a:lstStyle/>
          <a:p>
            <a:endParaRPr lang="en-GB"/>
          </a:p>
        </p:txBody>
      </p:sp>
      <p:sp>
        <p:nvSpPr>
          <p:cNvPr id="1048711" name="Content Placeholder 1048710"/>
          <p:cNvSpPr>
            <a:spLocks noGrp="1"/>
          </p:cNvSpPr>
          <p:nvPr>
            <p:ph idx="1"/>
          </p:nvPr>
        </p:nvSpPr>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4F"/>
        </a:solidFill>
        <a:effectLst/>
      </p:bgPr>
    </p:bg>
    <p:spTree>
      <p:nvGrpSpPr>
        <p:cNvPr id="1" name=""/>
        <p:cNvGrpSpPr/>
        <p:nvPr/>
      </p:nvGrpSpPr>
      <p:grpSpPr>
        <a:xfrm>
          <a:off x="0" y="0"/>
          <a:ext cx="0" cy="0"/>
          <a:chOff x="0" y="0"/>
          <a:chExt cx="0" cy="0"/>
        </a:xfrm>
      </p:grpSpPr>
      <p:sp>
        <p:nvSpPr>
          <p:cNvPr id="1048603" name="Title 1048602"/>
          <p:cNvSpPr>
            <a:spLocks noGrp="1"/>
          </p:cNvSpPr>
          <p:nvPr>
            <p:ph type="title"/>
          </p:nvPr>
        </p:nvSpPr>
        <p:spPr>
          <a:xfrm>
            <a:off x="775529" y="-193160"/>
            <a:ext cx="7592940" cy="1223970"/>
          </a:xfrm>
        </p:spPr>
        <p:txBody>
          <a:bodyPr/>
          <a:lstStyle/>
          <a:p>
            <a:r>
              <a:rPr lang="en-US" sz="4800" b="1">
                <a:solidFill>
                  <a:srgbClr val="800000"/>
                </a:solidFill>
              </a:rPr>
              <a:t>Types of biogas plants</a:t>
            </a:r>
            <a:endParaRPr lang="en-GB" b="1">
              <a:solidFill>
                <a:srgbClr val="800000"/>
              </a:solidFill>
            </a:endParaRPr>
          </a:p>
        </p:txBody>
      </p:sp>
      <p:sp>
        <p:nvSpPr>
          <p:cNvPr id="1048604" name="Content Placeholder 1048603"/>
          <p:cNvSpPr>
            <a:spLocks noGrp="1"/>
          </p:cNvSpPr>
          <p:nvPr>
            <p:ph idx="1"/>
          </p:nvPr>
        </p:nvSpPr>
        <p:spPr>
          <a:xfrm>
            <a:off x="-43398" y="870899"/>
            <a:ext cx="9232108" cy="5980550"/>
          </a:xfrm>
        </p:spPr>
        <p:txBody>
          <a:bodyPr>
            <a:normAutofit fontScale="96429"/>
          </a:bodyPr>
          <a:lstStyle/>
          <a:p>
            <a:pPr marL="0" indent="0">
              <a:buNone/>
            </a:pPr>
            <a:r>
              <a:rPr lang="en-US"/>
              <a:t>                                  Types of biogas plants</a:t>
            </a: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US"/>
              <a:t> Batch type plant.                               Continuous type plant</a:t>
            </a: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US"/>
              <a:t>          Floting Gas Holder.                         Fixed Dome Biogas</a:t>
            </a: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p:txBody>
      </p:sp>
      <p:cxnSp>
        <p:nvCxnSpPr>
          <p:cNvPr id="3145728" name="Straight Connector 3145727"/>
          <p:cNvCxnSpPr>
            <a:cxnSpLocks/>
          </p:cNvCxnSpPr>
          <p:nvPr/>
        </p:nvCxnSpPr>
        <p:spPr>
          <a:xfrm flipV="1">
            <a:off x="988393" y="2427993"/>
            <a:ext cx="6392975" cy="14248"/>
          </a:xfrm>
          <a:prstGeom prst="line">
            <a:avLst/>
          </a:prstGeom>
          <a:solidFill>
            <a:srgbClr val="FFFFFF"/>
          </a:solidFill>
          <a:ln w="25400">
            <a:solidFill>
              <a:srgbClr val="3893E0"/>
            </a:solidFill>
          </a:ln>
        </p:spPr>
      </p:cxnSp>
      <p:cxnSp>
        <p:nvCxnSpPr>
          <p:cNvPr id="3145729" name="Straight Connector 3145728"/>
          <p:cNvCxnSpPr>
            <a:cxnSpLocks/>
          </p:cNvCxnSpPr>
          <p:nvPr/>
        </p:nvCxnSpPr>
        <p:spPr>
          <a:xfrm flipV="1">
            <a:off x="4630960" y="1175510"/>
            <a:ext cx="44090" cy="1266731"/>
          </a:xfrm>
          <a:prstGeom prst="line">
            <a:avLst/>
          </a:prstGeom>
          <a:solidFill>
            <a:srgbClr val="FFFFFF"/>
          </a:solidFill>
          <a:ln w="25400">
            <a:solidFill>
              <a:srgbClr val="3893E0"/>
            </a:solidFill>
          </a:ln>
        </p:spPr>
      </p:cxnSp>
      <p:cxnSp>
        <p:nvCxnSpPr>
          <p:cNvPr id="3145730" name="Straight Arrow Connector 3145729"/>
          <p:cNvCxnSpPr>
            <a:cxnSpLocks/>
          </p:cNvCxnSpPr>
          <p:nvPr/>
        </p:nvCxnSpPr>
        <p:spPr>
          <a:xfrm>
            <a:off x="984353" y="2458544"/>
            <a:ext cx="8081" cy="1336339"/>
          </a:xfrm>
          <a:prstGeom prst="straightConnector1">
            <a:avLst/>
          </a:prstGeom>
          <a:solidFill>
            <a:srgbClr val="FFFFFF"/>
          </a:solidFill>
          <a:ln w="25400">
            <a:solidFill>
              <a:srgbClr val="3893E0"/>
            </a:solidFill>
            <a:tailEnd type="triangle" w="lg" len="lg"/>
          </a:ln>
        </p:spPr>
      </p:cxnSp>
      <p:cxnSp>
        <p:nvCxnSpPr>
          <p:cNvPr id="3145731" name="Straight Arrow Connector 3145730"/>
          <p:cNvCxnSpPr>
            <a:cxnSpLocks/>
          </p:cNvCxnSpPr>
          <p:nvPr/>
        </p:nvCxnSpPr>
        <p:spPr>
          <a:xfrm>
            <a:off x="7373287" y="2442240"/>
            <a:ext cx="8081" cy="1336339"/>
          </a:xfrm>
          <a:prstGeom prst="straightConnector1">
            <a:avLst/>
          </a:prstGeom>
          <a:solidFill>
            <a:srgbClr val="FFFFFF"/>
          </a:solidFill>
          <a:ln w="25400">
            <a:solidFill>
              <a:srgbClr val="3893E0"/>
            </a:solidFill>
            <a:tailEnd type="triangle" w="lg" len="lg"/>
          </a:ln>
        </p:spPr>
      </p:cxnSp>
      <p:cxnSp>
        <p:nvCxnSpPr>
          <p:cNvPr id="3145732" name="Straight Connector 3145731"/>
          <p:cNvCxnSpPr>
            <a:cxnSpLocks/>
          </p:cNvCxnSpPr>
          <p:nvPr/>
        </p:nvCxnSpPr>
        <p:spPr>
          <a:xfrm flipH="1">
            <a:off x="7423866" y="4275604"/>
            <a:ext cx="10180" cy="920384"/>
          </a:xfrm>
          <a:prstGeom prst="line">
            <a:avLst/>
          </a:prstGeom>
          <a:solidFill>
            <a:srgbClr val="FFFFFF"/>
          </a:solidFill>
          <a:ln w="25400">
            <a:solidFill>
              <a:srgbClr val="3893E0"/>
            </a:solidFill>
          </a:ln>
        </p:spPr>
      </p:cxnSp>
      <p:cxnSp>
        <p:nvCxnSpPr>
          <p:cNvPr id="3145733" name="Straight Connector 3145732"/>
          <p:cNvCxnSpPr>
            <a:cxnSpLocks/>
          </p:cNvCxnSpPr>
          <p:nvPr/>
        </p:nvCxnSpPr>
        <p:spPr>
          <a:xfrm flipV="1">
            <a:off x="2150432" y="5190009"/>
            <a:ext cx="6363172" cy="1592"/>
          </a:xfrm>
          <a:prstGeom prst="line">
            <a:avLst/>
          </a:prstGeom>
          <a:solidFill>
            <a:srgbClr val="FFFFFF"/>
          </a:solidFill>
          <a:ln w="25400">
            <a:solidFill>
              <a:srgbClr val="3893E0"/>
            </a:solidFill>
          </a:ln>
        </p:spPr>
      </p:cxnSp>
      <p:cxnSp>
        <p:nvCxnSpPr>
          <p:cNvPr id="3145734" name="Straight Arrow Connector 3145733"/>
          <p:cNvCxnSpPr>
            <a:cxnSpLocks/>
          </p:cNvCxnSpPr>
          <p:nvPr/>
        </p:nvCxnSpPr>
        <p:spPr>
          <a:xfrm>
            <a:off x="2199858" y="5169390"/>
            <a:ext cx="19439" cy="906376"/>
          </a:xfrm>
          <a:prstGeom prst="straightConnector1">
            <a:avLst/>
          </a:prstGeom>
          <a:solidFill>
            <a:srgbClr val="FFFFFF"/>
          </a:solidFill>
          <a:ln w="25400">
            <a:solidFill>
              <a:srgbClr val="3893E0"/>
            </a:solidFill>
            <a:tailEnd type="triangle" w="lg" len="lg"/>
          </a:ln>
        </p:spPr>
      </p:cxnSp>
      <p:cxnSp>
        <p:nvCxnSpPr>
          <p:cNvPr id="3145735" name="Straight Arrow Connector 3145734"/>
          <p:cNvCxnSpPr>
            <a:cxnSpLocks/>
          </p:cNvCxnSpPr>
          <p:nvPr/>
        </p:nvCxnSpPr>
        <p:spPr>
          <a:xfrm>
            <a:off x="8482174" y="5190009"/>
            <a:ext cx="31430" cy="605272"/>
          </a:xfrm>
          <a:prstGeom prst="straightConnector1">
            <a:avLst/>
          </a:prstGeom>
          <a:solidFill>
            <a:srgbClr val="FFFFFF"/>
          </a:solidFill>
          <a:ln w="25400">
            <a:solidFill>
              <a:srgbClr val="3893E0"/>
            </a:solidFill>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BB7B6"/>
        </a:solidFill>
        <a:effectLst/>
      </p:bgPr>
    </p:bg>
    <p:spTree>
      <p:nvGrpSpPr>
        <p:cNvPr id="1" name=""/>
        <p:cNvGrpSpPr/>
        <p:nvPr/>
      </p:nvGrpSpPr>
      <p:grpSpPr>
        <a:xfrm>
          <a:off x="0" y="0"/>
          <a:ext cx="0" cy="0"/>
          <a:chOff x="0" y="0"/>
          <a:chExt cx="0" cy="0"/>
        </a:xfrm>
      </p:grpSpPr>
      <p:sp>
        <p:nvSpPr>
          <p:cNvPr id="1048605" name="Title 1048604"/>
          <p:cNvSpPr>
            <a:spLocks noGrp="1"/>
          </p:cNvSpPr>
          <p:nvPr>
            <p:ph type="title"/>
          </p:nvPr>
        </p:nvSpPr>
        <p:spPr>
          <a:xfrm>
            <a:off x="628650" y="148808"/>
            <a:ext cx="7886700" cy="876815"/>
          </a:xfrm>
        </p:spPr>
        <p:txBody>
          <a:bodyPr/>
          <a:lstStyle/>
          <a:p>
            <a:r>
              <a:rPr lang="en-US" sz="4800">
                <a:solidFill>
                  <a:srgbClr val="800000"/>
                </a:solidFill>
              </a:rPr>
              <a:t>      Batch Type Biogas Plant</a:t>
            </a:r>
            <a:endParaRPr lang="en-GB">
              <a:solidFill>
                <a:srgbClr val="800000"/>
              </a:solidFill>
            </a:endParaRPr>
          </a:p>
        </p:txBody>
      </p:sp>
      <p:sp>
        <p:nvSpPr>
          <p:cNvPr id="1048606" name="Content Placeholder 1048605"/>
          <p:cNvSpPr>
            <a:spLocks noGrp="1"/>
          </p:cNvSpPr>
          <p:nvPr>
            <p:ph idx="1"/>
          </p:nvPr>
        </p:nvSpPr>
        <p:spPr>
          <a:xfrm>
            <a:off x="246954" y="1227065"/>
            <a:ext cx="8508567" cy="5500764"/>
          </a:xfrm>
        </p:spPr>
        <p:txBody>
          <a:bodyPr>
            <a:normAutofit/>
          </a:bodyPr>
          <a:lstStyle/>
          <a:p>
            <a:r>
              <a:rPr lang="en-US"/>
              <a:t>Batch type biogas plants are appropriate where daily supplies of raw waste materials are difficult to be obtained.</a:t>
            </a:r>
            <a:endParaRPr lang="en-GB"/>
          </a:p>
          <a:p>
            <a:r>
              <a:rPr lang="en-US"/>
              <a:t>Batch type plant is charged at day intervals</a:t>
            </a:r>
            <a:endParaRPr lang="en-GB"/>
          </a:p>
          <a:p>
            <a:r>
              <a:rPr lang="en-US"/>
              <a:t>Once charged, it starts supplying the gas after 8-10 days and continuous to do so for about days till the process of digestion is completed. Afterwards it is emptied and recharged.</a:t>
            </a:r>
            <a:endParaRPr lang="en-GB"/>
          </a:p>
          <a:p>
            <a:r>
              <a:rPr lang="en-US"/>
              <a:t>Gas production in batch type is uneven</a:t>
            </a:r>
            <a:endParaRPr lang="en-GB"/>
          </a:p>
          <a:p>
            <a:r>
              <a:rPr lang="en-US"/>
              <a:t>Such plants are installed in european countries.</a:t>
            </a:r>
            <a:endParaRPr lang="en-GB"/>
          </a:p>
          <a:p>
            <a:r>
              <a:rPr lang="en-US"/>
              <a:t>Donot suit the conditions in indian rural areas</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Content Placeholder 1048606"/>
          <p:cNvSpPr>
            <a:spLocks noGrp="1"/>
          </p:cNvSpPr>
          <p:nvPr>
            <p:ph idx="1"/>
          </p:nvPr>
        </p:nvSpPr>
        <p:spPr/>
        <p:txBody>
          <a:bodyPr/>
          <a:lstStyle/>
          <a:p>
            <a:endParaRPr lang="en-GB"/>
          </a:p>
        </p:txBody>
      </p:sp>
      <p:sp>
        <p:nvSpPr>
          <p:cNvPr id="1048608" name="TextBox 1048607"/>
          <p:cNvSpPr txBox="1"/>
          <p:nvPr/>
        </p:nvSpPr>
        <p:spPr>
          <a:xfrm>
            <a:off x="7892407" y="3852979"/>
            <a:ext cx="4000000" cy="3444240"/>
          </a:xfrm>
          <a:prstGeom prst="rect">
            <a:avLst/>
          </a:prstGeom>
        </p:spPr>
        <p:txBody>
          <a:bodyPr wrap="square" rtlCol="0">
            <a:spAutoFit/>
          </a:bodyPr>
          <a:lstStyle/>
          <a:p>
            <a:r>
              <a:rPr lang="en-GB" sz="2800">
                <a:solidFill>
                  <a:srgbClr val="000000"/>
                </a:solidFill>
              </a:rPr>
              <a:t>https://www.researchgate.net/profile/Anil-Kumar-419/publication/283255485/figure/fig3/AS:667840499687446@1536236991989/Batch-type-biogas-plant-4.jpg</a:t>
            </a:r>
          </a:p>
        </p:txBody>
      </p:sp>
      <p:pic>
        <p:nvPicPr>
          <p:cNvPr id="2097153" name="Picture 2097152"/>
          <p:cNvPicPr>
            <a:picLocks/>
          </p:cNvPicPr>
          <p:nvPr/>
        </p:nvPicPr>
        <p:blipFill>
          <a:blip r:embed="rId2"/>
          <a:stretch>
            <a:fillRect/>
          </a:stretch>
        </p:blipFill>
        <p:spPr>
          <a:xfrm>
            <a:off x="-58862" y="653579"/>
            <a:ext cx="9329662" cy="6182654"/>
          </a:xfrm>
          <a:prstGeom prst="rect">
            <a:avLst/>
          </a:prstGeom>
        </p:spPr>
      </p:pic>
      <p:sp>
        <p:nvSpPr>
          <p:cNvPr id="1048609" name="Title 1048608"/>
          <p:cNvSpPr>
            <a:spLocks noGrp="1"/>
          </p:cNvSpPr>
          <p:nvPr>
            <p:ph type="title"/>
          </p:nvPr>
        </p:nvSpPr>
        <p:spPr>
          <a:xfrm>
            <a:off x="1377293" y="57305"/>
            <a:ext cx="8718924" cy="743629"/>
          </a:xfrm>
        </p:spPr>
        <p:txBody>
          <a:bodyPr/>
          <a:lstStyle/>
          <a:p>
            <a:r>
              <a:rPr lang="en-US">
                <a:solidFill>
                  <a:srgbClr val="FF0000"/>
                </a:solidFill>
              </a:rPr>
              <a:t>Batch Type biogas plant</a:t>
            </a:r>
            <a:endParaRPr lang="en-GB">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5CD"/>
        </a:solidFill>
        <a:effectLst/>
      </p:bgPr>
    </p:bg>
    <p:spTree>
      <p:nvGrpSpPr>
        <p:cNvPr id="1" name=""/>
        <p:cNvGrpSpPr/>
        <p:nvPr/>
      </p:nvGrpSpPr>
      <p:grpSpPr>
        <a:xfrm>
          <a:off x="0" y="0"/>
          <a:ext cx="0" cy="0"/>
          <a:chOff x="0" y="0"/>
          <a:chExt cx="0" cy="0"/>
        </a:xfrm>
      </p:grpSpPr>
      <p:sp>
        <p:nvSpPr>
          <p:cNvPr id="1048610" name="Title 1048609"/>
          <p:cNvSpPr>
            <a:spLocks noGrp="1"/>
          </p:cNvSpPr>
          <p:nvPr>
            <p:ph type="title"/>
          </p:nvPr>
        </p:nvSpPr>
        <p:spPr>
          <a:xfrm>
            <a:off x="628650" y="-142482"/>
            <a:ext cx="7886700" cy="1184731"/>
          </a:xfrm>
        </p:spPr>
        <p:txBody>
          <a:bodyPr/>
          <a:lstStyle/>
          <a:p>
            <a:r>
              <a:rPr lang="en-US" sz="3600">
                <a:solidFill>
                  <a:srgbClr val="800000"/>
                </a:solidFill>
              </a:rPr>
              <a:t>CONTINOUS TYPE BIOGASS PLANT</a:t>
            </a:r>
            <a:endParaRPr lang="en-GB">
              <a:solidFill>
                <a:srgbClr val="800000"/>
              </a:solidFill>
            </a:endParaRPr>
          </a:p>
        </p:txBody>
      </p:sp>
      <p:sp>
        <p:nvSpPr>
          <p:cNvPr id="1048611" name="Content Placeholder 1048610"/>
          <p:cNvSpPr>
            <a:spLocks noGrp="1"/>
          </p:cNvSpPr>
          <p:nvPr>
            <p:ph idx="1"/>
          </p:nvPr>
        </p:nvSpPr>
        <p:spPr>
          <a:xfrm rot="21577316">
            <a:off x="132453" y="1194734"/>
            <a:ext cx="8870278" cy="5527958"/>
          </a:xfrm>
        </p:spPr>
        <p:txBody>
          <a:bodyPr>
            <a:normAutofit fontScale="92857" lnSpcReduction="20000"/>
          </a:bodyPr>
          <a:lstStyle/>
          <a:p>
            <a:r>
              <a:rPr lang="en-US"/>
              <a:t>In continuous type biogas plant, the supply of the gas is continuous and the digester is fed with biomass regularly.</a:t>
            </a:r>
            <a:endParaRPr lang="en-GB"/>
          </a:p>
          <a:p>
            <a:r>
              <a:rPr lang="en-US"/>
              <a:t>Plant operates continuously and is stopped only for maintenance or for sludge removal.</a:t>
            </a:r>
            <a:endParaRPr lang="en-GB"/>
          </a:p>
          <a:p>
            <a:r>
              <a:rPr lang="en-US"/>
              <a:t>The gas produced is stored in the plant or in a separate gas holder.</a:t>
            </a:r>
            <a:endParaRPr lang="en-GB"/>
          </a:p>
          <a:p>
            <a:r>
              <a:rPr lang="en-US"/>
              <a:t>The period during which the biomass remains in the digester is known as The retention period</a:t>
            </a:r>
            <a:endParaRPr lang="en-GB"/>
          </a:p>
          <a:p>
            <a:r>
              <a:rPr lang="en-US"/>
              <a:t>The thin dry layer often formed at the top of the slurry is known as scum.</a:t>
            </a:r>
            <a:endParaRPr lang="en-GB"/>
          </a:p>
          <a:p>
            <a:r>
              <a:rPr lang="en-US"/>
              <a:t>This type of plant are very popular in India and China.</a:t>
            </a:r>
            <a:endParaRPr lang="en-GB"/>
          </a:p>
          <a:p>
            <a:r>
              <a:rPr lang="en-US"/>
              <a:t>Other features:</a:t>
            </a:r>
            <a:endParaRPr lang="en-GB"/>
          </a:p>
          <a:p>
            <a:r>
              <a:rPr lang="en-US"/>
              <a:t>Retention period is less </a:t>
            </a:r>
            <a:endParaRPr lang="en-GB"/>
          </a:p>
          <a:p>
            <a:r>
              <a:rPr lang="en-US"/>
              <a:t>Less problems as compared to batch type.</a:t>
            </a:r>
            <a:endParaRPr lang="en-GB"/>
          </a:p>
          <a:p>
            <a:r>
              <a:rPr lang="en-US"/>
              <a:t>Small digestion chambers are required</a:t>
            </a: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4F"/>
        </a:solidFill>
        <a:effectLst/>
      </p:bgPr>
    </p:bg>
    <p:spTree>
      <p:nvGrpSpPr>
        <p:cNvPr id="1" name=""/>
        <p:cNvGrpSpPr/>
        <p:nvPr/>
      </p:nvGrpSpPr>
      <p:grpSpPr>
        <a:xfrm>
          <a:off x="0" y="0"/>
          <a:ext cx="0" cy="0"/>
          <a:chOff x="0" y="0"/>
          <a:chExt cx="0" cy="0"/>
        </a:xfrm>
      </p:grpSpPr>
      <p:sp>
        <p:nvSpPr>
          <p:cNvPr id="1048612" name="Title 1048611"/>
          <p:cNvSpPr>
            <a:spLocks noGrp="1"/>
          </p:cNvSpPr>
          <p:nvPr>
            <p:ph type="title"/>
          </p:nvPr>
        </p:nvSpPr>
        <p:spPr>
          <a:xfrm>
            <a:off x="628650" y="365126"/>
            <a:ext cx="8311304" cy="1126043"/>
          </a:xfrm>
        </p:spPr>
        <p:txBody>
          <a:bodyPr/>
          <a:lstStyle/>
          <a:p>
            <a:r>
              <a:rPr lang="en-US" sz="4000">
                <a:solidFill>
                  <a:srgbClr val="800000"/>
                </a:solidFill>
              </a:rPr>
              <a:t>1. Fixed Dome type of biogas plant</a:t>
            </a:r>
            <a:endParaRPr lang="en-GB">
              <a:solidFill>
                <a:srgbClr val="800000"/>
              </a:solidFill>
            </a:endParaRPr>
          </a:p>
        </p:txBody>
      </p:sp>
      <p:sp>
        <p:nvSpPr>
          <p:cNvPr id="1048613" name="Content Placeholder 1048612"/>
          <p:cNvSpPr>
            <a:spLocks noGrp="1"/>
          </p:cNvSpPr>
          <p:nvPr>
            <p:ph idx="1"/>
          </p:nvPr>
        </p:nvSpPr>
        <p:spPr>
          <a:xfrm>
            <a:off x="628650" y="2081407"/>
            <a:ext cx="7886700" cy="4351338"/>
          </a:xfrm>
        </p:spPr>
        <p:txBody>
          <a:bodyPr>
            <a:normAutofit fontScale="89286" lnSpcReduction="20000"/>
          </a:bodyPr>
          <a:lstStyle/>
          <a:p>
            <a:r>
              <a:rPr lang="en-US" sz="3200" b="1">
                <a:solidFill>
                  <a:srgbClr val="FF0000"/>
                </a:solidFill>
              </a:rPr>
              <a:t>Raw materials require:- </a:t>
            </a:r>
            <a:endParaRPr lang="en-GB" b="1">
              <a:solidFill>
                <a:srgbClr val="FF0000"/>
              </a:solidFill>
            </a:endParaRPr>
          </a:p>
          <a:p>
            <a:r>
              <a:rPr lang="en-US"/>
              <a:t>Animal dung</a:t>
            </a:r>
            <a:endParaRPr lang="en-GB"/>
          </a:p>
          <a:p>
            <a:r>
              <a:rPr lang="en-US"/>
              <a:t>Poultry wastes</a:t>
            </a:r>
            <a:endParaRPr lang="en-GB"/>
          </a:p>
          <a:p>
            <a:r>
              <a:rPr lang="en-US"/>
              <a:t>Plant wastes ( Husk, grass, weeds etc.)</a:t>
            </a:r>
            <a:endParaRPr lang="en-GB"/>
          </a:p>
          <a:p>
            <a:r>
              <a:rPr lang="en-US"/>
              <a:t>Human excreta</a:t>
            </a:r>
            <a:endParaRPr lang="en-GB"/>
          </a:p>
          <a:p>
            <a:r>
              <a:rPr lang="en-US"/>
              <a:t>Industrial wastes(Saw dust, wastes from food processing industries)</a:t>
            </a:r>
            <a:endParaRPr lang="en-GB"/>
          </a:p>
          <a:p>
            <a:r>
              <a:rPr lang="en-US"/>
              <a:t>Domestic wastes (Vegetable peels, waste food materials)</a:t>
            </a:r>
            <a:endParaRPr lang="en-GB"/>
          </a:p>
          <a:p>
            <a:r>
              <a:rPr lang="en-US" sz="3200" b="1">
                <a:solidFill>
                  <a:srgbClr val="800000"/>
                </a:solidFill>
              </a:rPr>
              <a:t>Principle</a:t>
            </a:r>
            <a:endParaRPr lang="en-GB" b="1">
              <a:solidFill>
                <a:srgbClr val="800000"/>
              </a:solidFill>
            </a:endParaRPr>
          </a:p>
          <a:p>
            <a:r>
              <a:rPr lang="en-US"/>
              <a:t>Biogas is produced as a result of anaerobic decomposition of biomass in the presence of water.</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5CD"/>
        </a:solidFill>
        <a:effectLst/>
      </p:bgPr>
    </p:bg>
    <p:spTree>
      <p:nvGrpSpPr>
        <p:cNvPr id="1" name=""/>
        <p:cNvGrpSpPr/>
        <p:nvPr/>
      </p:nvGrpSpPr>
      <p:grpSpPr>
        <a:xfrm>
          <a:off x="0" y="0"/>
          <a:ext cx="0" cy="0"/>
          <a:chOff x="0" y="0"/>
          <a:chExt cx="0" cy="0"/>
        </a:xfrm>
      </p:grpSpPr>
      <p:sp>
        <p:nvSpPr>
          <p:cNvPr id="1048614" name="Content Placeholder 1048613"/>
          <p:cNvSpPr>
            <a:spLocks noGrp="1"/>
          </p:cNvSpPr>
          <p:nvPr>
            <p:ph idx="1"/>
          </p:nvPr>
        </p:nvSpPr>
        <p:spPr>
          <a:xfrm>
            <a:off x="628650" y="744545"/>
            <a:ext cx="7939287" cy="5432418"/>
          </a:xfrm>
        </p:spPr>
        <p:txBody>
          <a:bodyPr>
            <a:normAutofit/>
          </a:bodyPr>
          <a:lstStyle/>
          <a:p>
            <a:pPr marL="0" indent="0">
              <a:buNone/>
            </a:pPr>
            <a:r>
              <a:rPr lang="en-US"/>
              <a:t> </a:t>
            </a:r>
            <a:r>
              <a:rPr lang="en-US" sz="3600" b="1">
                <a:solidFill>
                  <a:srgbClr val="800000"/>
                </a:solidFill>
              </a:rPr>
              <a:t>Construction</a:t>
            </a:r>
            <a:endParaRPr lang="en-GB" b="1">
              <a:solidFill>
                <a:srgbClr val="800000"/>
              </a:solidFill>
            </a:endParaRPr>
          </a:p>
          <a:p>
            <a:pPr marL="0" indent="0">
              <a:buNone/>
            </a:pPr>
            <a:endParaRPr lang="en-GB" b="1">
              <a:solidFill>
                <a:srgbClr val="800000"/>
              </a:solidFill>
            </a:endParaRPr>
          </a:p>
          <a:p>
            <a:r>
              <a:rPr lang="en-US"/>
              <a:t>The biogas plant is a brick and cement structure having the following five sections:</a:t>
            </a:r>
            <a:endParaRPr lang="en-GB"/>
          </a:p>
          <a:p>
            <a:r>
              <a:rPr lang="en-US"/>
              <a:t>Mixing tank present above the ground level.</a:t>
            </a:r>
            <a:endParaRPr lang="en-GB"/>
          </a:p>
          <a:p>
            <a:r>
              <a:rPr lang="en-US"/>
              <a:t>Inlet chamber: The mixing tank opens underground into a sloping inlet chamber.</a:t>
            </a:r>
            <a:endParaRPr lang="en-GB"/>
          </a:p>
          <a:p>
            <a:r>
              <a:rPr lang="en-US"/>
              <a:t>Digester: The inlet chamber opens from below into the digester which is a huge tank with a dome like ceiling. The ceiling of the digester has an outlet with a valve for the supply of biogas.</a:t>
            </a:r>
            <a:endParaRPr lang="en-GB"/>
          </a:p>
          <a:p>
            <a:r>
              <a:rPr lang="en-US"/>
              <a:t>Outlet chamber: The digester opens from below into an outlet chamber.</a:t>
            </a:r>
            <a:endParaRPr lang="en-GB"/>
          </a:p>
          <a:p>
            <a:r>
              <a:rPr lang="en-US"/>
              <a:t>Overflow tank: The outlet chamber opens from the top into a small over flow tank</a:t>
            </a:r>
            <a:endParaRPr lang="en-GB"/>
          </a:p>
          <a:p>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4F"/>
        </a:solidFill>
        <a:effectLst/>
      </p:bgPr>
    </p:bg>
    <p:spTree>
      <p:nvGrpSpPr>
        <p:cNvPr id="1" name=""/>
        <p:cNvGrpSpPr/>
        <p:nvPr/>
      </p:nvGrpSpPr>
      <p:grpSpPr>
        <a:xfrm>
          <a:off x="0" y="0"/>
          <a:ext cx="0" cy="0"/>
          <a:chOff x="0" y="0"/>
          <a:chExt cx="0" cy="0"/>
        </a:xfrm>
      </p:grpSpPr>
      <p:sp>
        <p:nvSpPr>
          <p:cNvPr id="1048615" name="Content Placeholder 1048614"/>
          <p:cNvSpPr>
            <a:spLocks noGrp="1"/>
          </p:cNvSpPr>
          <p:nvPr>
            <p:ph idx="1"/>
          </p:nvPr>
        </p:nvSpPr>
        <p:spPr>
          <a:xfrm>
            <a:off x="378860" y="435665"/>
            <a:ext cx="8491451" cy="6067653"/>
          </a:xfrm>
        </p:spPr>
        <p:txBody>
          <a:bodyPr>
            <a:normAutofit fontScale="78571" lnSpcReduction="20000"/>
          </a:bodyPr>
          <a:lstStyle/>
          <a:p>
            <a:r>
              <a:rPr lang="en-US" sz="4000" b="1">
                <a:solidFill>
                  <a:srgbClr val="800000"/>
                </a:solidFill>
              </a:rPr>
              <a:t>Working</a:t>
            </a:r>
            <a:endParaRPr lang="en-GB" b="1">
              <a:solidFill>
                <a:srgbClr val="800000"/>
              </a:solidFill>
            </a:endParaRPr>
          </a:p>
          <a:p>
            <a:endParaRPr lang="en-GB" b="1">
              <a:solidFill>
                <a:srgbClr val="800000"/>
              </a:solidFill>
            </a:endParaRPr>
          </a:p>
          <a:p>
            <a:endParaRPr lang="en-GB" b="1">
              <a:solidFill>
                <a:srgbClr val="800000"/>
              </a:solidFill>
            </a:endParaRPr>
          </a:p>
          <a:p>
            <a:r>
              <a:rPr lang="en-US"/>
              <a:t>The various forms of biomass are mixed with an equal quantity of water in the mixing tank. This forms the slurry.</a:t>
            </a:r>
            <a:endParaRPr lang="en-GB"/>
          </a:p>
          <a:p>
            <a:r>
              <a:rPr lang="en-US"/>
              <a:t>The slurry is fed into the digester through the inlet chamber.</a:t>
            </a:r>
            <a:endParaRPr lang="en-GB"/>
          </a:p>
          <a:p>
            <a:r>
              <a:rPr lang="en-US"/>
              <a:t>When the digester is partially filled with the slurry, the introduction of slurry is stopped and the plant is left unused for about two months.</a:t>
            </a:r>
            <a:endParaRPr lang="en-GB"/>
          </a:p>
          <a:p>
            <a:r>
              <a:rPr lang="en-US"/>
              <a:t>During these two months, anaerobic bacteria present in the slurry decomposes or ferments the biomass in the presence of water.</a:t>
            </a:r>
            <a:endParaRPr lang="en-GB"/>
          </a:p>
          <a:p>
            <a:r>
              <a:rPr lang="en-US"/>
              <a:t>As a result of anaerobic decomposition, biogas is formed, which starts collecting in the dome of the digester.</a:t>
            </a:r>
            <a:endParaRPr lang="en-GB"/>
          </a:p>
          <a:p>
            <a:r>
              <a:rPr lang="en-US"/>
              <a:t>As more and more biogas starts collecting, the pressure exerted by the biogas forces the spent slurry into the outlet chamber.</a:t>
            </a:r>
            <a:endParaRPr lang="en-GB"/>
          </a:p>
          <a:p>
            <a:r>
              <a:rPr lang="en-US"/>
              <a:t>From the outlet chamber, the spent slurry overflows into the overflow tank.</a:t>
            </a:r>
            <a:endParaRPr lang="en-GB"/>
          </a:p>
          <a:p>
            <a:r>
              <a:rPr lang="en-US"/>
              <a:t>The spent slurry is manually removed from the overflow tank and used as manure for plants.</a:t>
            </a:r>
            <a:endParaRPr lang="en-GB"/>
          </a:p>
          <a:p>
            <a:r>
              <a:rPr lang="en-US"/>
              <a:t>The gas valve connected to a system of pipelines is opened when a supply of biogas is required.</a:t>
            </a:r>
            <a:endParaRPr lang="en-GB"/>
          </a:p>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048615"/>
          <p:cNvSpPr>
            <a:spLocks noGrp="1"/>
          </p:cNvSpPr>
          <p:nvPr>
            <p:ph type="title"/>
          </p:nvPr>
        </p:nvSpPr>
        <p:spPr/>
        <p:txBody>
          <a:bodyPr/>
          <a:lstStyle/>
          <a:p>
            <a:endParaRPr lang="en-GB"/>
          </a:p>
        </p:txBody>
      </p:sp>
      <p:sp>
        <p:nvSpPr>
          <p:cNvPr id="1048617" name="Content Placeholder 1048616"/>
          <p:cNvSpPr>
            <a:spLocks noGrp="1"/>
          </p:cNvSpPr>
          <p:nvPr>
            <p:ph idx="1"/>
          </p:nvPr>
        </p:nvSpPr>
        <p:spPr/>
        <p:txBody>
          <a:bodyPr/>
          <a:lstStyle/>
          <a:p>
            <a:endParaRPr lang="en-GB"/>
          </a:p>
        </p:txBody>
      </p:sp>
      <p:pic>
        <p:nvPicPr>
          <p:cNvPr id="2097154" name="Picture 2097153"/>
          <p:cNvPicPr>
            <a:picLocks/>
          </p:cNvPicPr>
          <p:nvPr/>
        </p:nvPicPr>
        <p:blipFill>
          <a:blip r:embed="rId2"/>
          <a:stretch>
            <a:fillRect/>
          </a:stretch>
        </p:blipFill>
        <p:spPr>
          <a:xfrm>
            <a:off x="0" y="46401"/>
            <a:ext cx="9144000" cy="67651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4F"/>
        </a:solidFill>
        <a:effectLst/>
      </p:bgPr>
    </p:bg>
    <p:spTree>
      <p:nvGrpSpPr>
        <p:cNvPr id="1" name=""/>
        <p:cNvGrpSpPr/>
        <p:nvPr/>
      </p:nvGrpSpPr>
      <p:grpSpPr>
        <a:xfrm>
          <a:off x="0" y="0"/>
          <a:ext cx="0" cy="0"/>
          <a:chOff x="0" y="0"/>
          <a:chExt cx="0" cy="0"/>
        </a:xfrm>
      </p:grpSpPr>
      <p:sp>
        <p:nvSpPr>
          <p:cNvPr id="1048618" name="Title 1048617"/>
          <p:cNvSpPr>
            <a:spLocks noGrp="1"/>
          </p:cNvSpPr>
          <p:nvPr>
            <p:ph type="title"/>
          </p:nvPr>
        </p:nvSpPr>
        <p:spPr/>
        <p:txBody>
          <a:bodyPr/>
          <a:lstStyle/>
          <a:p>
            <a:r>
              <a:rPr lang="en-US"/>
              <a:t>Floating gas holder type of biogas plant</a:t>
            </a:r>
            <a:endParaRPr lang="en-GB"/>
          </a:p>
        </p:txBody>
      </p:sp>
      <p:sp>
        <p:nvSpPr>
          <p:cNvPr id="1048619" name="Rectangle 1048618"/>
          <p:cNvSpPr>
            <a:spLocks noGrp="1"/>
          </p:cNvSpPr>
          <p:nvPr/>
        </p:nvSpPr>
        <p:spPr>
          <a:xfrm>
            <a:off x="628650" y="2081407"/>
            <a:ext cx="7886700" cy="4351338"/>
          </a:xfrm>
          <a:prstGeom prst="rect">
            <a:avLst/>
          </a:prstGeom>
        </p:spPr>
        <p:txBody>
          <a:bodyPr vert="horz" lIns="91440" tIns="45720" rIns="91440" bIns="45720" rtlCol="0">
            <a:normAutofit fontScale="89286"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r>
              <a:rPr lang="en-US" sz="3200" b="1">
                <a:solidFill>
                  <a:srgbClr val="FF0000"/>
                </a:solidFill>
                <a:latin typeface="Arial"/>
              </a:rPr>
              <a:t>Raw materials require:- </a:t>
            </a:r>
            <a:endParaRPr lang="en-GB" b="1">
              <a:solidFill>
                <a:srgbClr val="FF0000"/>
              </a:solidFill>
            </a:endParaRPr>
          </a:p>
          <a:p>
            <a:r>
              <a:rPr lang="en-US">
                <a:latin typeface="Arial"/>
              </a:rPr>
              <a:t>Animal dung</a:t>
            </a:r>
            <a:endParaRPr lang="en-GB"/>
          </a:p>
          <a:p>
            <a:r>
              <a:rPr lang="en-US">
                <a:latin typeface="Arial"/>
              </a:rPr>
              <a:t>Poultry wastes</a:t>
            </a:r>
            <a:endParaRPr lang="en-GB"/>
          </a:p>
          <a:p>
            <a:r>
              <a:rPr lang="en-US">
                <a:latin typeface="Arial"/>
              </a:rPr>
              <a:t>Plant wastes ( Husk, grass, weeds etc.)</a:t>
            </a:r>
            <a:endParaRPr lang="en-GB"/>
          </a:p>
          <a:p>
            <a:r>
              <a:rPr lang="en-US">
                <a:latin typeface="Arial"/>
              </a:rPr>
              <a:t>Human excreta</a:t>
            </a:r>
            <a:endParaRPr lang="en-GB"/>
          </a:p>
          <a:p>
            <a:r>
              <a:rPr lang="en-US">
                <a:latin typeface="Arial"/>
              </a:rPr>
              <a:t>Industrial wastes(Saw dust, wastes from food processing industries)</a:t>
            </a:r>
            <a:endParaRPr lang="en-GB"/>
          </a:p>
          <a:p>
            <a:r>
              <a:rPr lang="en-US">
                <a:latin typeface="Arial"/>
              </a:rPr>
              <a:t>Domestic wastes (Vegetable peels, waste food materials)</a:t>
            </a:r>
            <a:endParaRPr lang="en-GB"/>
          </a:p>
          <a:p>
            <a:r>
              <a:rPr lang="en-US" sz="3200" b="1">
                <a:solidFill>
                  <a:srgbClr val="800000"/>
                </a:solidFill>
                <a:latin typeface="Arial"/>
              </a:rPr>
              <a:t>Principle</a:t>
            </a:r>
            <a:endParaRPr lang="en-GB" b="1">
              <a:solidFill>
                <a:srgbClr val="800000"/>
              </a:solidFill>
            </a:endParaRPr>
          </a:p>
          <a:p>
            <a:r>
              <a:rPr lang="en-US">
                <a:latin typeface="Arial"/>
              </a:rPr>
              <a:t>Biogas is produced as a result of anaerobic decomposition of biomass in the presence of water.</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D87C2"/>
        </a:solidFill>
        <a:effectLst/>
      </p:bgPr>
    </p:bg>
    <p:spTree>
      <p:nvGrpSpPr>
        <p:cNvPr id="1" name=""/>
        <p:cNvGrpSpPr/>
        <p:nvPr/>
      </p:nvGrpSpPr>
      <p:grpSpPr>
        <a:xfrm>
          <a:off x="0" y="0"/>
          <a:ext cx="0" cy="0"/>
          <a:chOff x="0" y="0"/>
          <a:chExt cx="0" cy="0"/>
        </a:xfrm>
      </p:grpSpPr>
      <p:sp>
        <p:nvSpPr>
          <p:cNvPr id="1048620" name="Content Placeholder 1048619"/>
          <p:cNvSpPr>
            <a:spLocks noGrp="1"/>
          </p:cNvSpPr>
          <p:nvPr>
            <p:ph idx="1"/>
          </p:nvPr>
        </p:nvSpPr>
        <p:spPr>
          <a:xfrm>
            <a:off x="527038" y="437364"/>
            <a:ext cx="7905438" cy="6094969"/>
          </a:xfrm>
        </p:spPr>
        <p:txBody>
          <a:bodyPr>
            <a:normAutofit fontScale="92857" lnSpcReduction="20000"/>
          </a:bodyPr>
          <a:lstStyle/>
          <a:p>
            <a:r>
              <a:rPr lang="en-US" sz="4000" b="1">
                <a:solidFill>
                  <a:srgbClr val="800000"/>
                </a:solidFill>
              </a:rPr>
              <a:t>Construction</a:t>
            </a:r>
            <a:endParaRPr lang="en-GB" b="1">
              <a:solidFill>
                <a:srgbClr val="800000"/>
              </a:solidFill>
            </a:endParaRPr>
          </a:p>
          <a:p>
            <a:r>
              <a:rPr lang="en-US"/>
              <a:t>The floating gas holder type of biogas plant has the following chambers/ sections:</a:t>
            </a:r>
            <a:endParaRPr lang="en-GB"/>
          </a:p>
          <a:p>
            <a:r>
              <a:rPr lang="en-US"/>
              <a:t>Mixing Tank - present above the ground level.</a:t>
            </a:r>
            <a:endParaRPr lang="en-GB"/>
          </a:p>
          <a:p>
            <a:r>
              <a:rPr lang="en-US"/>
              <a:t>Digester tank - Deep underground well-like structure. It is divided into two chambers by a partition wall in between.</a:t>
            </a:r>
            <a:endParaRPr lang="en-GB"/>
          </a:p>
          <a:p>
            <a:r>
              <a:rPr lang="en-US"/>
              <a:t>It has two long cement pipes:</a:t>
            </a:r>
            <a:endParaRPr lang="en-GB"/>
          </a:p>
          <a:p>
            <a:r>
              <a:rPr lang="en-US"/>
              <a:t>i) Inlet pipe opening into the inlet chamber for introduction of slurry.</a:t>
            </a:r>
            <a:endParaRPr lang="en-GB"/>
          </a:p>
          <a:p>
            <a:r>
              <a:rPr lang="en-US"/>
              <a:t>ii) Outlet pipe opening into the overflow tank for removal of spent slurry.</a:t>
            </a:r>
            <a:endParaRPr lang="en-GB"/>
          </a:p>
          <a:p>
            <a:r>
              <a:rPr lang="en-US"/>
              <a:t>Gas holder - an inverted steel drum resting above the digester. The drum can move up and down i.e., float over the digester. The gas holder has an outlet at the top which could be connected to gas stoves.</a:t>
            </a:r>
            <a:endParaRPr lang="en-GB"/>
          </a:p>
          <a:p>
            <a:r>
              <a:rPr lang="en-US"/>
              <a:t>Over flow tank - Present above the ground level.</a:t>
            </a:r>
            <a:endParaRPr lang="en-GB"/>
          </a:p>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Picture 2097165"/>
          <p:cNvPicPr>
            <a:picLocks/>
          </p:cNvPicPr>
          <p:nvPr/>
        </p:nvPicPr>
        <p:blipFill>
          <a:blip r:embed="rId2"/>
          <a:stretch>
            <a:fillRect/>
          </a:stretch>
        </p:blipFill>
        <p:spPr>
          <a:xfrm rot="230">
            <a:off x="-78127" y="-30959"/>
            <a:ext cx="9209719" cy="6906099"/>
          </a:xfrm>
          <a:prstGeom prst="rect">
            <a:avLst/>
          </a:prstGeom>
        </p:spPr>
      </p:pic>
      <p:sp>
        <p:nvSpPr>
          <p:cNvPr id="1048708" name="Title 1048707"/>
          <p:cNvSpPr>
            <a:spLocks noGrp="1"/>
          </p:cNvSpPr>
          <p:nvPr>
            <p:ph type="title"/>
          </p:nvPr>
        </p:nvSpPr>
        <p:spPr>
          <a:xfrm>
            <a:off x="628650" y="365126"/>
            <a:ext cx="7886700" cy="891775"/>
          </a:xfrm>
        </p:spPr>
        <p:txBody>
          <a:bodyPr/>
          <a:lstStyle/>
          <a:p>
            <a:r>
              <a:rPr lang="en-GB" altLang="en-US"/>
              <a:t>•</a:t>
            </a:r>
            <a:r>
              <a:rPr lang="en-US" altLang="en-US"/>
              <a:t>~CONTENTS~</a:t>
            </a:r>
            <a:r>
              <a:rPr lang="en-GB" altLang="en-US"/>
              <a:t>•</a:t>
            </a:r>
            <a:endParaRPr lang="en-GB"/>
          </a:p>
        </p:txBody>
      </p:sp>
      <p:sp>
        <p:nvSpPr>
          <p:cNvPr id="1048709" name="Content Placeholder 1048708"/>
          <p:cNvSpPr>
            <a:spLocks noGrp="1"/>
          </p:cNvSpPr>
          <p:nvPr>
            <p:ph idx="1"/>
          </p:nvPr>
        </p:nvSpPr>
        <p:spPr>
          <a:xfrm rot="21600000">
            <a:off x="229720" y="1480821"/>
            <a:ext cx="7886700" cy="4351338"/>
          </a:xfrm>
        </p:spPr>
        <p:txBody>
          <a:bodyPr>
            <a:noAutofit/>
          </a:bodyPr>
          <a:lstStyle/>
          <a:p>
            <a:r>
              <a:rPr lang="en-US" sz="3200" b="1">
                <a:solidFill>
                  <a:srgbClr val="FF0000"/>
                </a:solidFill>
              </a:rPr>
              <a:t>Biogas plant</a:t>
            </a:r>
            <a:endParaRPr lang="en-GB" sz="3600" b="1">
              <a:solidFill>
                <a:srgbClr val="FF0000"/>
              </a:solidFill>
            </a:endParaRPr>
          </a:p>
          <a:p>
            <a:r>
              <a:rPr lang="en-US" sz="3200" b="1">
                <a:solidFill>
                  <a:srgbClr val="FF0000"/>
                </a:solidFill>
              </a:rPr>
              <a:t>What is biogas</a:t>
            </a:r>
            <a:endParaRPr lang="en-GB" sz="3600" b="1">
              <a:solidFill>
                <a:srgbClr val="FF0000"/>
              </a:solidFill>
            </a:endParaRPr>
          </a:p>
          <a:p>
            <a:r>
              <a:rPr lang="en-US" sz="3200" b="1">
                <a:solidFill>
                  <a:srgbClr val="FF0000"/>
                </a:solidFill>
              </a:rPr>
              <a:t>Factors affecting biogas generation</a:t>
            </a:r>
            <a:endParaRPr lang="en-GB" sz="3600" b="1">
              <a:solidFill>
                <a:srgbClr val="FF0000"/>
              </a:solidFill>
            </a:endParaRPr>
          </a:p>
          <a:p>
            <a:r>
              <a:rPr lang="en-US" sz="3200" b="1">
                <a:solidFill>
                  <a:srgbClr val="FF0000"/>
                </a:solidFill>
              </a:rPr>
              <a:t>Biogas potential in India</a:t>
            </a:r>
            <a:endParaRPr lang="en-GB" sz="3600" b="1">
              <a:solidFill>
                <a:srgbClr val="FF0000"/>
              </a:solidFill>
            </a:endParaRPr>
          </a:p>
          <a:p>
            <a:r>
              <a:rPr lang="en-US" sz="3200" b="1">
                <a:solidFill>
                  <a:srgbClr val="FF0000"/>
                </a:solidFill>
              </a:rPr>
              <a:t>Evolution of biogas in India</a:t>
            </a:r>
            <a:endParaRPr lang="en-GB" sz="3600" b="1">
              <a:solidFill>
                <a:srgbClr val="FF0000"/>
              </a:solidFill>
            </a:endParaRPr>
          </a:p>
          <a:p>
            <a:r>
              <a:rPr lang="en-US" sz="3200" b="1">
                <a:solidFill>
                  <a:srgbClr val="FF0000"/>
                </a:solidFill>
              </a:rPr>
              <a:t>Types of biogas plant</a:t>
            </a:r>
            <a:endParaRPr lang="en-GB" sz="3600" b="1">
              <a:solidFill>
                <a:srgbClr val="FF0000"/>
              </a:solidFill>
            </a:endParaRPr>
          </a:p>
          <a:p>
            <a:r>
              <a:rPr lang="en-US" sz="3200" b="1">
                <a:solidFill>
                  <a:srgbClr val="FF0000"/>
                </a:solidFill>
              </a:rPr>
              <a:t>Current status of biogas in India</a:t>
            </a:r>
            <a:endParaRPr lang="en-GB" sz="3600" b="1">
              <a:solidFill>
                <a:srgbClr val="FF0000"/>
              </a:solidFill>
            </a:endParaRPr>
          </a:p>
          <a:p>
            <a:r>
              <a:rPr lang="en-US" sz="3200" b="1">
                <a:solidFill>
                  <a:srgbClr val="FF0000"/>
                </a:solidFill>
              </a:rPr>
              <a:t>Future plans of India in biogas</a:t>
            </a:r>
            <a:endParaRPr lang="en-GB" sz="3600" b="1">
              <a:solidFill>
                <a:srgbClr val="FF0000"/>
              </a:solidFill>
            </a:endParaRPr>
          </a:p>
          <a:p>
            <a:r>
              <a:rPr lang="en-US" sz="3200" b="1">
                <a:solidFill>
                  <a:srgbClr val="FF0000"/>
                </a:solidFill>
              </a:rPr>
              <a:t>Advantages, uses, application, limitations of biogas</a:t>
            </a:r>
            <a:endParaRPr lang="en-GB" sz="3600" b="1">
              <a:solidFill>
                <a:srgbClr val="FF0000"/>
              </a:solidFill>
            </a:endParaRPr>
          </a:p>
          <a:p>
            <a:endParaRPr lang="en-GB" b="1">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4F"/>
        </a:solidFill>
        <a:effectLst/>
      </p:bgPr>
    </p:bg>
    <p:spTree>
      <p:nvGrpSpPr>
        <p:cNvPr id="1" name=""/>
        <p:cNvGrpSpPr/>
        <p:nvPr/>
      </p:nvGrpSpPr>
      <p:grpSpPr>
        <a:xfrm>
          <a:off x="0" y="0"/>
          <a:ext cx="0" cy="0"/>
          <a:chOff x="0" y="0"/>
          <a:chExt cx="0" cy="0"/>
        </a:xfrm>
      </p:grpSpPr>
      <p:sp>
        <p:nvSpPr>
          <p:cNvPr id="1048621" name="Content Placeholder 1048620"/>
          <p:cNvSpPr>
            <a:spLocks noGrp="1"/>
          </p:cNvSpPr>
          <p:nvPr>
            <p:ph idx="1"/>
          </p:nvPr>
        </p:nvSpPr>
        <p:spPr>
          <a:xfrm>
            <a:off x="628650" y="543370"/>
            <a:ext cx="7886700" cy="6103151"/>
          </a:xfrm>
        </p:spPr>
        <p:txBody>
          <a:bodyPr>
            <a:normAutofit/>
          </a:bodyPr>
          <a:lstStyle/>
          <a:p>
            <a:r>
              <a:rPr lang="en-US" sz="3600" b="1">
                <a:solidFill>
                  <a:srgbClr val="800000"/>
                </a:solidFill>
              </a:rPr>
              <a:t>Working</a:t>
            </a:r>
            <a:endParaRPr lang="en-GB" b="1">
              <a:solidFill>
                <a:srgbClr val="800000"/>
              </a:solidFill>
            </a:endParaRPr>
          </a:p>
          <a:p>
            <a:r>
              <a:rPr lang="en-US"/>
              <a:t>Slurry (mixture of equal quantities of biomass and water) is prepared in the mixing tank.</a:t>
            </a:r>
            <a:endParaRPr lang="en-GB"/>
          </a:p>
          <a:p>
            <a:r>
              <a:rPr lang="en-US"/>
              <a:t>The prepared slurry is fed into the inlet chamber of the digester through the inlet pipe.</a:t>
            </a:r>
            <a:endParaRPr lang="en-GB"/>
          </a:p>
          <a:p>
            <a:r>
              <a:rPr lang="en-US"/>
              <a:t>The plant is left unused for about two months and introduction of more slurry is stopped.</a:t>
            </a:r>
            <a:endParaRPr lang="en-GB"/>
          </a:p>
          <a:p>
            <a:r>
              <a:rPr lang="en-US"/>
              <a:t>During this period, anaerobic fermentation of biomass takes place in the presence of water and produces biogas in the digester.</a:t>
            </a:r>
            <a:endParaRPr lang="en-GB"/>
          </a:p>
          <a:p>
            <a:r>
              <a:rPr lang="en-US"/>
              <a:t>Biogas being lighter rises up and starts collecting in the gas holder. The gas holder now starts moving up.</a:t>
            </a:r>
            <a:endParaRPr lang="en-GB"/>
          </a:p>
          <a:p>
            <a:r>
              <a:rPr lang="en-US"/>
              <a:t>The gas holder cannot rise up beyond a certain level. As more and more gas starts collecting, more pressure begins to be exerted on the slurry.</a:t>
            </a:r>
            <a:endParaRPr lang="en-GB"/>
          </a:p>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048621"/>
          <p:cNvSpPr>
            <a:spLocks noGrp="1"/>
          </p:cNvSpPr>
          <p:nvPr>
            <p:ph type="title"/>
          </p:nvPr>
        </p:nvSpPr>
        <p:spPr/>
        <p:txBody>
          <a:bodyPr/>
          <a:lstStyle/>
          <a:p>
            <a:endParaRPr lang="en-GB"/>
          </a:p>
        </p:txBody>
      </p:sp>
      <p:sp>
        <p:nvSpPr>
          <p:cNvPr id="1048623" name="Content Placeholder 1048622"/>
          <p:cNvSpPr>
            <a:spLocks noGrp="1"/>
          </p:cNvSpPr>
          <p:nvPr>
            <p:ph idx="1"/>
          </p:nvPr>
        </p:nvSpPr>
        <p:spPr/>
        <p:txBody>
          <a:bodyPr/>
          <a:lstStyle/>
          <a:p>
            <a:endParaRPr lang="en-GB"/>
          </a:p>
        </p:txBody>
      </p:sp>
      <p:pic>
        <p:nvPicPr>
          <p:cNvPr id="2097155" name="Picture 2097154"/>
          <p:cNvPicPr>
            <a:picLocks/>
          </p:cNvPicPr>
          <p:nvPr/>
        </p:nvPicPr>
        <p:blipFill>
          <a:blip r:embed="rId2"/>
          <a:stretch>
            <a:fillRect/>
          </a:stretch>
        </p:blipFill>
        <p:spPr>
          <a:xfrm>
            <a:off x="77885" y="67148"/>
            <a:ext cx="9025125" cy="67056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048623"/>
          <p:cNvSpPr>
            <a:spLocks noGrp="1"/>
          </p:cNvSpPr>
          <p:nvPr>
            <p:ph type="title"/>
          </p:nvPr>
        </p:nvSpPr>
        <p:spPr/>
        <p:txBody>
          <a:bodyPr/>
          <a:lstStyle/>
          <a:p>
            <a:endParaRPr lang="en-GB"/>
          </a:p>
        </p:txBody>
      </p:sp>
      <p:sp>
        <p:nvSpPr>
          <p:cNvPr id="1048625" name="Content Placeholder 1048624"/>
          <p:cNvSpPr>
            <a:spLocks noGrp="1"/>
          </p:cNvSpPr>
          <p:nvPr>
            <p:ph idx="1"/>
          </p:nvPr>
        </p:nvSpPr>
        <p:spPr/>
        <p:txBody>
          <a:bodyPr/>
          <a:lstStyle/>
          <a:p>
            <a:endParaRPr lang="en-GB"/>
          </a:p>
        </p:txBody>
      </p:sp>
      <p:pic>
        <p:nvPicPr>
          <p:cNvPr id="2097156" name="Picture 2097155"/>
          <p:cNvPicPr>
            <a:picLocks/>
          </p:cNvPicPr>
          <p:nvPr/>
        </p:nvPicPr>
        <p:blipFill>
          <a:blip r:embed="rId2"/>
          <a:stretch>
            <a:fillRect/>
          </a:stretch>
        </p:blipFill>
        <p:spPr>
          <a:xfrm>
            <a:off x="522360" y="123583"/>
            <a:ext cx="8099279" cy="66108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048625"/>
          <p:cNvSpPr>
            <a:spLocks noGrp="1"/>
          </p:cNvSpPr>
          <p:nvPr>
            <p:ph type="title"/>
          </p:nvPr>
        </p:nvSpPr>
        <p:spPr/>
        <p:txBody>
          <a:bodyPr/>
          <a:lstStyle/>
          <a:p>
            <a:endParaRPr lang="en-GB"/>
          </a:p>
        </p:txBody>
      </p:sp>
      <p:sp>
        <p:nvSpPr>
          <p:cNvPr id="1048627" name="Content Placeholder 1048626"/>
          <p:cNvSpPr>
            <a:spLocks noGrp="1"/>
          </p:cNvSpPr>
          <p:nvPr>
            <p:ph idx="1"/>
          </p:nvPr>
        </p:nvSpPr>
        <p:spPr/>
        <p:txBody>
          <a:bodyPr/>
          <a:lstStyle/>
          <a:p>
            <a:endParaRPr lang="en-GB"/>
          </a:p>
        </p:txBody>
      </p:sp>
      <p:pic>
        <p:nvPicPr>
          <p:cNvPr id="2097157" name="Picture 2097156"/>
          <p:cNvPicPr>
            <a:picLocks/>
          </p:cNvPicPr>
          <p:nvPr/>
        </p:nvPicPr>
        <p:blipFill>
          <a:blip r:embed="rId2"/>
          <a:stretch>
            <a:fillRect/>
          </a:stretch>
        </p:blipFill>
        <p:spPr>
          <a:xfrm>
            <a:off x="290905" y="120761"/>
            <a:ext cx="8686625" cy="64900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CD"/>
        </a:solidFill>
        <a:effectLst/>
      </p:bgPr>
    </p:bg>
    <p:spTree>
      <p:nvGrpSpPr>
        <p:cNvPr id="1" name=""/>
        <p:cNvGrpSpPr/>
        <p:nvPr/>
      </p:nvGrpSpPr>
      <p:grpSpPr>
        <a:xfrm>
          <a:off x="0" y="0"/>
          <a:ext cx="0" cy="0"/>
          <a:chOff x="0" y="0"/>
          <a:chExt cx="0" cy="0"/>
        </a:xfrm>
      </p:grpSpPr>
      <p:sp>
        <p:nvSpPr>
          <p:cNvPr id="1048706" name="Title 1048705"/>
          <p:cNvSpPr>
            <a:spLocks noGrp="1"/>
          </p:cNvSpPr>
          <p:nvPr>
            <p:ph type="title"/>
          </p:nvPr>
        </p:nvSpPr>
        <p:spPr>
          <a:xfrm>
            <a:off x="40785" y="-63669"/>
            <a:ext cx="9097007" cy="1043460"/>
          </a:xfrm>
        </p:spPr>
        <p:txBody>
          <a:bodyPr/>
          <a:lstStyle/>
          <a:p>
            <a:r>
              <a:rPr lang="en-US" b="1">
                <a:solidFill>
                  <a:srgbClr val="330066"/>
                </a:solidFill>
              </a:rPr>
              <a:t>Current status of biogas in India </a:t>
            </a:r>
            <a:endParaRPr lang="en-GB" b="1">
              <a:solidFill>
                <a:srgbClr val="330066"/>
              </a:solidFill>
            </a:endParaRPr>
          </a:p>
        </p:txBody>
      </p:sp>
      <p:sp>
        <p:nvSpPr>
          <p:cNvPr id="1048707" name="Content Placeholder 1048706"/>
          <p:cNvSpPr>
            <a:spLocks noGrp="1"/>
          </p:cNvSpPr>
          <p:nvPr>
            <p:ph idx="1"/>
          </p:nvPr>
        </p:nvSpPr>
        <p:spPr>
          <a:xfrm>
            <a:off x="-16846" y="1103442"/>
            <a:ext cx="9120059" cy="5773133"/>
          </a:xfrm>
        </p:spPr>
        <p:txBody>
          <a:bodyPr>
            <a:normAutofit fontScale="96429"/>
          </a:bodyPr>
          <a:lstStyle/>
          <a:p>
            <a:pPr marL="0" indent="0">
              <a:buNone/>
            </a:pPr>
            <a:r>
              <a:rPr lang="en-US"/>
              <a:t>India is implementing one of the World's largest programme in renewable energy</a:t>
            </a:r>
            <a:endParaRPr lang="en-GB"/>
          </a:p>
          <a:p>
            <a:r>
              <a:rPr lang="en-US"/>
              <a:t>India has 46 compressed biogas plants with an overall capacity of 272 tonnes/day.</a:t>
            </a:r>
            <a:endParaRPr lang="en-GB"/>
          </a:p>
          <a:p>
            <a:r>
              <a:rPr lang="en-US" b="1">
                <a:solidFill>
                  <a:srgbClr val="CC0066"/>
                </a:solidFill>
              </a:rPr>
              <a:t>India is the world's second-largest biogas consumer in the world.</a:t>
            </a:r>
            <a:endParaRPr lang="en-GB" b="1">
              <a:solidFill>
                <a:srgbClr val="CC0066"/>
              </a:solidFill>
            </a:endParaRPr>
          </a:p>
          <a:p>
            <a:r>
              <a:rPr lang="en-US" b="0">
                <a:solidFill>
                  <a:srgbClr val="000000"/>
                </a:solidFill>
              </a:rPr>
              <a:t>Biogas Production in India is equivalent to 5% of the total LPG consumption</a:t>
            </a:r>
            <a:endParaRPr lang="en-GB" b="0">
              <a:solidFill>
                <a:srgbClr val="000000"/>
              </a:solidFill>
            </a:endParaRPr>
          </a:p>
          <a:p>
            <a:r>
              <a:rPr lang="en-US" b="0">
                <a:solidFill>
                  <a:srgbClr val="000000"/>
                </a:solidFill>
              </a:rPr>
              <a:t>India had a total of over </a:t>
            </a:r>
            <a:r>
              <a:rPr lang="en-US" sz="3200" b="1">
                <a:solidFill>
                  <a:srgbClr val="800000"/>
                </a:solidFill>
              </a:rPr>
              <a:t>five million</a:t>
            </a:r>
            <a:r>
              <a:rPr lang="en-US" b="0">
                <a:solidFill>
                  <a:srgbClr val="000000"/>
                </a:solidFill>
              </a:rPr>
              <a:t> biogas plants</a:t>
            </a:r>
            <a:endParaRPr lang="en-GB" b="0">
              <a:solidFill>
                <a:srgbClr val="000000"/>
              </a:solidFill>
            </a:endParaRPr>
          </a:p>
          <a:p>
            <a:r>
              <a:rPr lang="en-US" b="1">
                <a:solidFill>
                  <a:srgbClr val="008000"/>
                </a:solidFill>
              </a:rPr>
              <a:t>Maharashtra </a:t>
            </a:r>
            <a:r>
              <a:rPr lang="en-US" b="0">
                <a:solidFill>
                  <a:srgbClr val="000000"/>
                </a:solidFill>
              </a:rPr>
              <a:t>had the largest number of biogas plants :- 931 thousand plants </a:t>
            </a:r>
            <a:endParaRPr lang="en-GB" b="0">
              <a:solidFill>
                <a:srgbClr val="000000"/>
              </a:solidFill>
            </a:endParaRPr>
          </a:p>
          <a:p>
            <a:r>
              <a:rPr lang="en-US" b="1">
                <a:solidFill>
                  <a:srgbClr val="008000"/>
                </a:solidFill>
              </a:rPr>
              <a:t>Karnataka </a:t>
            </a:r>
            <a:r>
              <a:rPr lang="en-US" b="0">
                <a:solidFill>
                  <a:srgbClr val="000000"/>
                </a:solidFill>
              </a:rPr>
              <a:t>ranked second with nearly 513 thousand plants.</a:t>
            </a:r>
            <a:endParaRPr lang="en-GB" b="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Picture 2097168"/>
          <p:cNvPicPr>
            <a:picLocks/>
          </p:cNvPicPr>
          <p:nvPr/>
        </p:nvPicPr>
        <p:blipFill>
          <a:blip r:embed="rId2"/>
          <a:stretch>
            <a:fillRect/>
          </a:stretch>
        </p:blipFill>
        <p:spPr>
          <a:xfrm>
            <a:off x="-19691" y="-62691"/>
            <a:ext cx="9323267" cy="6891840"/>
          </a:xfrm>
          <a:prstGeom prst="rect">
            <a:avLst/>
          </a:prstGeom>
        </p:spPr>
      </p:pic>
      <p:sp>
        <p:nvSpPr>
          <p:cNvPr id="1048628" name="Title 1048627"/>
          <p:cNvSpPr>
            <a:spLocks noGrp="1"/>
          </p:cNvSpPr>
          <p:nvPr>
            <p:ph type="title"/>
          </p:nvPr>
        </p:nvSpPr>
        <p:spPr>
          <a:xfrm>
            <a:off x="184871" y="25116"/>
            <a:ext cx="8676281" cy="1245232"/>
          </a:xfrm>
        </p:spPr>
        <p:txBody>
          <a:bodyPr>
            <a:noAutofit/>
          </a:bodyPr>
          <a:lstStyle/>
          <a:p>
            <a:r>
              <a:rPr lang="en-US" sz="4800" b="1">
                <a:solidFill>
                  <a:srgbClr val="0000FF"/>
                </a:solidFill>
              </a:rPr>
              <a:t>Future plans of India in biogas</a:t>
            </a:r>
            <a:endParaRPr lang="en-GB" b="1">
              <a:solidFill>
                <a:srgbClr val="0000FF"/>
              </a:solidFill>
            </a:endParaRPr>
          </a:p>
        </p:txBody>
      </p:sp>
      <p:sp>
        <p:nvSpPr>
          <p:cNvPr id="1048629" name="Content Placeholder 1048628"/>
          <p:cNvSpPr>
            <a:spLocks noGrp="1"/>
          </p:cNvSpPr>
          <p:nvPr>
            <p:ph idx="1"/>
          </p:nvPr>
        </p:nvSpPr>
        <p:spPr>
          <a:xfrm>
            <a:off x="-155614" y="1915897"/>
            <a:ext cx="9379760" cy="4909441"/>
          </a:xfrm>
        </p:spPr>
        <p:txBody>
          <a:bodyPr>
            <a:normAutofit/>
          </a:bodyPr>
          <a:lstStyle/>
          <a:p>
            <a:r>
              <a:rPr lang="en-US" sz="3600" b="1">
                <a:solidFill>
                  <a:srgbClr val="FF0000"/>
                </a:solidFill>
                <a:effectLst>
                  <a:outerShdw blurRad="38100" dist="38100" dir="2700000" algn="br" rotWithShape="0">
                    <a:srgbClr val="000000"/>
                  </a:outerShdw>
                </a:effectLst>
              </a:rPr>
              <a:t>India has planned about </a:t>
            </a:r>
            <a:r>
              <a:rPr lang="en-US" sz="3600" b="1">
                <a:solidFill>
                  <a:srgbClr val="65FF65"/>
                </a:solidFill>
                <a:effectLst>
                  <a:outerShdw blurRad="38100" dist="38100" dir="2700000" algn="br" rotWithShape="0">
                    <a:srgbClr val="000000"/>
                  </a:outerShdw>
                </a:effectLst>
              </a:rPr>
              <a:t>5000 compressed biogas (CBG) </a:t>
            </a:r>
            <a:r>
              <a:rPr lang="en-US" sz="3600" b="1">
                <a:solidFill>
                  <a:srgbClr val="FF0000"/>
                </a:solidFill>
                <a:effectLst>
                  <a:outerShdw blurRad="38100" dist="38100" dir="2700000" algn="br" rotWithShape="0">
                    <a:srgbClr val="000000"/>
                  </a:outerShdw>
                </a:effectLst>
              </a:rPr>
              <a:t>plants to be set up by 2023 (IBEF, 2021). </a:t>
            </a:r>
            <a:endParaRPr lang="en-GB" sz="4000" b="1">
              <a:solidFill>
                <a:srgbClr val="FF0000"/>
              </a:solidFill>
              <a:effectLst>
                <a:outerShdw blurRad="38100" dist="38100" dir="2700000" algn="br" rotWithShape="0">
                  <a:srgbClr val="000000"/>
                </a:outerShdw>
              </a:effectLst>
            </a:endParaRPr>
          </a:p>
          <a:p>
            <a:r>
              <a:rPr lang="en-US" sz="3600" b="1">
                <a:solidFill>
                  <a:srgbClr val="FF0000"/>
                </a:solidFill>
                <a:effectLst>
                  <a:outerShdw blurRad="38100" dist="38100" dir="2700000" algn="br" rotWithShape="0">
                    <a:srgbClr val="000000"/>
                  </a:outerShdw>
                </a:effectLst>
              </a:rPr>
              <a:t>In renewable energy sector in India, CBG is in focus due to technology advances. </a:t>
            </a:r>
            <a:endParaRPr lang="en-GB" sz="4000" b="1">
              <a:solidFill>
                <a:srgbClr val="FF0000"/>
              </a:solidFill>
              <a:effectLst>
                <a:outerShdw blurRad="38100" dist="38100" dir="2700000" algn="br" rotWithShape="0">
                  <a:srgbClr val="000000"/>
                </a:outerShdw>
              </a:effectLst>
            </a:endParaRPr>
          </a:p>
          <a:p>
            <a:r>
              <a:rPr lang="en-US" sz="3600" b="1">
                <a:solidFill>
                  <a:srgbClr val="FF0000"/>
                </a:solidFill>
                <a:effectLst>
                  <a:outerShdw blurRad="38100" dist="38100" dir="2700000" algn="br" rotWithShape="0">
                    <a:srgbClr val="000000"/>
                  </a:outerShdw>
                </a:effectLst>
              </a:rPr>
              <a:t>Global biogas production technologies market is expected to grow at a CAGR of </a:t>
            </a:r>
            <a:r>
              <a:rPr lang="en-US" sz="3600" b="1">
                <a:solidFill>
                  <a:srgbClr val="65FF65"/>
                </a:solidFill>
                <a:effectLst>
                  <a:outerShdw blurRad="38100" dist="38100" dir="2700000" algn="br" rotWithShape="0">
                    <a:srgbClr val="000000"/>
                  </a:outerShdw>
                </a:effectLst>
              </a:rPr>
              <a:t>10.6% up to 2022, worth $10.1 billion</a:t>
            </a:r>
            <a:r>
              <a:rPr lang="en-US" sz="3600" b="1">
                <a:solidFill>
                  <a:srgbClr val="FF0000"/>
                </a:solidFill>
                <a:effectLst>
                  <a:outerShdw blurRad="38100" dist="38100" dir="2700000" algn="br" rotWithShape="0">
                    <a:srgbClr val="000000"/>
                  </a:outerShdw>
                </a:effectLst>
              </a:rPr>
              <a:t>.</a:t>
            </a:r>
            <a:endParaRPr lang="en-GB" b="1">
              <a:solidFill>
                <a:srgbClr val="FF0000"/>
              </a:solidFill>
              <a:effectLst>
                <a:outerShdw blurRad="38100" dist="38100" dir="2700000" algn="br" rotWithShape="0">
                  <a:srgbClr val="000000"/>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048629"/>
          <p:cNvSpPr>
            <a:spLocks noGrp="1"/>
          </p:cNvSpPr>
          <p:nvPr>
            <p:ph type="title"/>
          </p:nvPr>
        </p:nvSpPr>
        <p:spPr/>
        <p:txBody>
          <a:bodyPr/>
          <a:lstStyle/>
          <a:p>
            <a:endParaRPr lang="en-GB"/>
          </a:p>
        </p:txBody>
      </p:sp>
      <p:sp>
        <p:nvSpPr>
          <p:cNvPr id="1048631" name="Content Placeholder 1048630"/>
          <p:cNvSpPr>
            <a:spLocks noGrp="1"/>
          </p:cNvSpPr>
          <p:nvPr>
            <p:ph idx="1"/>
          </p:nvPr>
        </p:nvSpPr>
        <p:spPr/>
        <p:txBody>
          <a:bodyPr/>
          <a:lstStyle/>
          <a:p>
            <a:endParaRPr lang="en-GB"/>
          </a:p>
        </p:txBody>
      </p:sp>
      <p:pic>
        <p:nvPicPr>
          <p:cNvPr id="2097158" name="Picture 2097157"/>
          <p:cNvPicPr>
            <a:picLocks/>
          </p:cNvPicPr>
          <p:nvPr/>
        </p:nvPicPr>
        <p:blipFill>
          <a:blip r:embed="rId2"/>
          <a:stretch>
            <a:fillRect/>
          </a:stretch>
        </p:blipFill>
        <p:spPr>
          <a:xfrm>
            <a:off x="0" y="56100"/>
            <a:ext cx="9144000" cy="6745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itle 1048631"/>
          <p:cNvSpPr>
            <a:spLocks noGrp="1"/>
          </p:cNvSpPr>
          <p:nvPr>
            <p:ph type="title"/>
          </p:nvPr>
        </p:nvSpPr>
        <p:spPr/>
        <p:txBody>
          <a:bodyPr/>
          <a:lstStyle/>
          <a:p>
            <a:endParaRPr lang="en-GB"/>
          </a:p>
        </p:txBody>
      </p:sp>
      <p:sp>
        <p:nvSpPr>
          <p:cNvPr id="1048633" name="Content Placeholder 1048632"/>
          <p:cNvSpPr>
            <a:spLocks noGrp="1"/>
          </p:cNvSpPr>
          <p:nvPr>
            <p:ph idx="1"/>
          </p:nvPr>
        </p:nvSpPr>
        <p:spPr/>
        <p:txBody>
          <a:bodyPr/>
          <a:lstStyle/>
          <a:p>
            <a:endParaRPr lang="en-GB"/>
          </a:p>
        </p:txBody>
      </p:sp>
      <p:pic>
        <p:nvPicPr>
          <p:cNvPr id="2097159" name="Picture 2097158"/>
          <p:cNvPicPr>
            <a:picLocks/>
          </p:cNvPicPr>
          <p:nvPr/>
        </p:nvPicPr>
        <p:blipFill>
          <a:blip r:embed="rId2"/>
          <a:stretch>
            <a:fillRect/>
          </a:stretch>
        </p:blipFill>
        <p:spPr>
          <a:xfrm>
            <a:off x="0" y="50467"/>
            <a:ext cx="9144000" cy="67570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048633"/>
          <p:cNvSpPr>
            <a:spLocks noGrp="1"/>
          </p:cNvSpPr>
          <p:nvPr>
            <p:ph type="title"/>
          </p:nvPr>
        </p:nvSpPr>
        <p:spPr/>
        <p:txBody>
          <a:bodyPr/>
          <a:lstStyle/>
          <a:p>
            <a:endParaRPr lang="en-GB"/>
          </a:p>
        </p:txBody>
      </p:sp>
      <p:sp>
        <p:nvSpPr>
          <p:cNvPr id="1048635" name="Content Placeholder 1048634"/>
          <p:cNvSpPr>
            <a:spLocks noGrp="1"/>
          </p:cNvSpPr>
          <p:nvPr>
            <p:ph idx="1"/>
          </p:nvPr>
        </p:nvSpPr>
        <p:spPr/>
        <p:txBody>
          <a:bodyPr/>
          <a:lstStyle/>
          <a:p>
            <a:endParaRPr lang="en-GB"/>
          </a:p>
        </p:txBody>
      </p:sp>
      <p:pic>
        <p:nvPicPr>
          <p:cNvPr id="2097160" name="Picture 2097159"/>
          <p:cNvPicPr>
            <a:picLocks/>
          </p:cNvPicPr>
          <p:nvPr/>
        </p:nvPicPr>
        <p:blipFill>
          <a:blip r:embed="rId2"/>
          <a:stretch>
            <a:fillRect/>
          </a:stretch>
        </p:blipFill>
        <p:spPr>
          <a:xfrm>
            <a:off x="0" y="163525"/>
            <a:ext cx="9144000" cy="65309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048635"/>
          <p:cNvSpPr>
            <a:spLocks noGrp="1"/>
          </p:cNvSpPr>
          <p:nvPr>
            <p:ph type="title"/>
          </p:nvPr>
        </p:nvSpPr>
        <p:spPr/>
        <p:txBody>
          <a:bodyPr/>
          <a:lstStyle/>
          <a:p>
            <a:endParaRPr lang="en-GB"/>
          </a:p>
        </p:txBody>
      </p:sp>
      <p:sp>
        <p:nvSpPr>
          <p:cNvPr id="1048637" name="Content Placeholder 1048636"/>
          <p:cNvSpPr>
            <a:spLocks noGrp="1"/>
          </p:cNvSpPr>
          <p:nvPr>
            <p:ph idx="1"/>
          </p:nvPr>
        </p:nvSpPr>
        <p:spPr/>
        <p:txBody>
          <a:bodyPr/>
          <a:lstStyle/>
          <a:p>
            <a:endParaRPr lang="en-GB"/>
          </a:p>
        </p:txBody>
      </p:sp>
      <p:pic>
        <p:nvPicPr>
          <p:cNvPr id="2097161" name="Picture 2097160"/>
          <p:cNvPicPr>
            <a:picLocks/>
          </p:cNvPicPr>
          <p:nvPr/>
        </p:nvPicPr>
        <p:blipFill>
          <a:blip r:embed="rId2"/>
          <a:stretch>
            <a:fillRect/>
          </a:stretch>
        </p:blipFill>
        <p:spPr>
          <a:xfrm>
            <a:off x="0" y="56791"/>
            <a:ext cx="9144000" cy="67444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7" name="Title 1048586"/>
          <p:cNvSpPr>
            <a:spLocks noGrp="1"/>
          </p:cNvSpPr>
          <p:nvPr>
            <p:ph type="title"/>
          </p:nvPr>
        </p:nvSpPr>
        <p:spPr>
          <a:xfrm>
            <a:off x="1650912" y="-226550"/>
            <a:ext cx="6702522" cy="1342045"/>
          </a:xfrm>
        </p:spPr>
        <p:txBody>
          <a:bodyPr>
            <a:noAutofit/>
          </a:bodyPr>
          <a:lstStyle/>
          <a:p>
            <a:r>
              <a:rPr lang="en-US" sz="8000" b="1">
                <a:solidFill>
                  <a:srgbClr val="800000"/>
                </a:solidFill>
              </a:rPr>
              <a:t>Biogas plant</a:t>
            </a:r>
            <a:endParaRPr lang="en-GB" sz="3600" b="1">
              <a:solidFill>
                <a:srgbClr val="800000"/>
              </a:solidFill>
            </a:endParaRPr>
          </a:p>
        </p:txBody>
      </p:sp>
      <p:sp>
        <p:nvSpPr>
          <p:cNvPr id="1048588" name="Text Placeholder 1048587"/>
          <p:cNvSpPr>
            <a:spLocks noGrp="1"/>
          </p:cNvSpPr>
          <p:nvPr>
            <p:ph type="body" sz="half" idx="2"/>
          </p:nvPr>
        </p:nvSpPr>
        <p:spPr>
          <a:xfrm rot="21833">
            <a:off x="13791" y="1315113"/>
            <a:ext cx="5895415" cy="5484953"/>
          </a:xfrm>
        </p:spPr>
        <p:txBody>
          <a:bodyPr/>
          <a:lstStyle/>
          <a:p>
            <a:r>
              <a:rPr lang="en-GB" altLang="en-US" sz="2800" b="1">
                <a:solidFill>
                  <a:srgbClr val="FF0000"/>
                </a:solidFill>
              </a:rPr>
              <a:t>•</a:t>
            </a:r>
            <a:r>
              <a:rPr lang="en-US" sz="2800" b="1">
                <a:solidFill>
                  <a:srgbClr val="FF0000"/>
                </a:solidFill>
              </a:rPr>
              <a:t>Also called as 'Biogas  Digester’, ‘Biogas Reactor’, ‘Methane Generator'</a:t>
            </a:r>
            <a:endParaRPr lang="en-GB" sz="3200" b="1">
              <a:solidFill>
                <a:srgbClr val="FF0000"/>
              </a:solidFill>
            </a:endParaRPr>
          </a:p>
          <a:p>
            <a:r>
              <a:rPr lang="en-GB" altLang="en-US" sz="2800" b="1">
                <a:solidFill>
                  <a:srgbClr val="FF0000"/>
                </a:solidFill>
              </a:rPr>
              <a:t>•</a:t>
            </a:r>
            <a:r>
              <a:rPr lang="en-US" sz="2800" b="1">
                <a:solidFill>
                  <a:srgbClr val="FF0000"/>
                </a:solidFill>
              </a:rPr>
              <a:t>B</a:t>
            </a:r>
            <a:r>
              <a:rPr lang="en-GB" sz="2800" b="1">
                <a:solidFill>
                  <a:srgbClr val="FF0000"/>
                </a:solidFill>
              </a:rPr>
              <a:t>iogas plant is an airtight container that facilitates fermentation of material under anaerobic condition</a:t>
            </a:r>
            <a:endParaRPr lang="en-GB" sz="3200" b="1">
              <a:solidFill>
                <a:srgbClr val="FF0000"/>
              </a:solidFill>
            </a:endParaRPr>
          </a:p>
          <a:p>
            <a:r>
              <a:rPr lang="en-GB" altLang="en-US" sz="2800" b="1">
                <a:solidFill>
                  <a:srgbClr val="FF0000"/>
                </a:solidFill>
              </a:rPr>
              <a:t>•Recycling and treatment of organic wastes (biodegradable material) through anaerobic digestion (fermentation) technology provides biogas a clean and convenient fuel </a:t>
            </a:r>
            <a:r>
              <a:rPr lang="en-US" altLang="en-US" sz="2800" b="1">
                <a:solidFill>
                  <a:srgbClr val="FF0000"/>
                </a:solidFill>
              </a:rPr>
              <a:t>and</a:t>
            </a:r>
            <a:r>
              <a:rPr lang="en-GB" altLang="en-US" sz="2800" b="1">
                <a:solidFill>
                  <a:srgbClr val="FF0000"/>
                </a:solidFill>
              </a:rPr>
              <a:t> an excellent and enriched bio-manure.</a:t>
            </a:r>
            <a:endParaRPr lang="en-GB" b="1">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048637"/>
          <p:cNvSpPr>
            <a:spLocks noGrp="1"/>
          </p:cNvSpPr>
          <p:nvPr>
            <p:ph type="title"/>
          </p:nvPr>
        </p:nvSpPr>
        <p:spPr/>
        <p:txBody>
          <a:bodyPr/>
          <a:lstStyle/>
          <a:p>
            <a:endParaRPr lang="en-GB"/>
          </a:p>
        </p:txBody>
      </p:sp>
      <p:sp>
        <p:nvSpPr>
          <p:cNvPr id="1048639" name="Content Placeholder 1048638"/>
          <p:cNvSpPr>
            <a:spLocks noGrp="1"/>
          </p:cNvSpPr>
          <p:nvPr>
            <p:ph idx="1"/>
          </p:nvPr>
        </p:nvSpPr>
        <p:spPr/>
        <p:txBody>
          <a:bodyPr/>
          <a:lstStyle/>
          <a:p>
            <a:endParaRPr lang="en-GB"/>
          </a:p>
        </p:txBody>
      </p:sp>
      <p:pic>
        <p:nvPicPr>
          <p:cNvPr id="2097162" name="Picture 2097161"/>
          <p:cNvPicPr>
            <a:picLocks/>
          </p:cNvPicPr>
          <p:nvPr/>
        </p:nvPicPr>
        <p:blipFill>
          <a:blip r:embed="rId2"/>
          <a:stretch>
            <a:fillRect/>
          </a:stretch>
        </p:blipFill>
        <p:spPr>
          <a:xfrm>
            <a:off x="0" y="1957"/>
            <a:ext cx="9144000" cy="68540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048639"/>
          <p:cNvSpPr>
            <a:spLocks noGrp="1"/>
          </p:cNvSpPr>
          <p:nvPr>
            <p:ph type="title"/>
          </p:nvPr>
        </p:nvSpPr>
        <p:spPr/>
        <p:txBody>
          <a:bodyPr/>
          <a:lstStyle/>
          <a:p>
            <a:endParaRPr lang="en-GB"/>
          </a:p>
        </p:txBody>
      </p:sp>
      <p:sp>
        <p:nvSpPr>
          <p:cNvPr id="1048641" name="Content Placeholder 1048640"/>
          <p:cNvSpPr>
            <a:spLocks noGrp="1"/>
          </p:cNvSpPr>
          <p:nvPr>
            <p:ph idx="1"/>
          </p:nvPr>
        </p:nvSpPr>
        <p:spPr/>
        <p:txBody>
          <a:bodyPr/>
          <a:lstStyle/>
          <a:p>
            <a:endParaRPr lang="en-GB"/>
          </a:p>
        </p:txBody>
      </p:sp>
      <p:pic>
        <p:nvPicPr>
          <p:cNvPr id="2097163" name="Picture 2097162"/>
          <p:cNvPicPr>
            <a:picLocks/>
          </p:cNvPicPr>
          <p:nvPr/>
        </p:nvPicPr>
        <p:blipFill>
          <a:blip r:embed="rId2"/>
          <a:stretch>
            <a:fillRect/>
          </a:stretch>
        </p:blipFill>
        <p:spPr>
          <a:xfrm>
            <a:off x="0" y="48034"/>
            <a:ext cx="9144000" cy="67619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048641"/>
          <p:cNvSpPr>
            <a:spLocks noGrp="1"/>
          </p:cNvSpPr>
          <p:nvPr>
            <p:ph type="title"/>
          </p:nvPr>
        </p:nvSpPr>
        <p:spPr/>
        <p:txBody>
          <a:bodyPr/>
          <a:lstStyle/>
          <a:p>
            <a:endParaRPr lang="en-GB"/>
          </a:p>
        </p:txBody>
      </p:sp>
      <p:sp>
        <p:nvSpPr>
          <p:cNvPr id="1048643" name="Content Placeholder 1048642"/>
          <p:cNvSpPr>
            <a:spLocks noGrp="1"/>
          </p:cNvSpPr>
          <p:nvPr>
            <p:ph idx="1"/>
          </p:nvPr>
        </p:nvSpPr>
        <p:spPr/>
        <p:txBody>
          <a:bodyPr/>
          <a:lstStyle/>
          <a:p>
            <a:endParaRPr lang="en-GB"/>
          </a:p>
        </p:txBody>
      </p:sp>
      <p:pic>
        <p:nvPicPr>
          <p:cNvPr id="2097164" name="Picture 2097163"/>
          <p:cNvPicPr>
            <a:picLocks/>
          </p:cNvPicPr>
          <p:nvPr/>
        </p:nvPicPr>
        <p:blipFill>
          <a:blip r:embed="rId2"/>
          <a:stretch>
            <a:fillRect/>
          </a:stretch>
        </p:blipFill>
        <p:spPr>
          <a:xfrm>
            <a:off x="0" y="71028"/>
            <a:ext cx="9144000" cy="67159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048588"/>
          <p:cNvSpPr>
            <a:spLocks noGrp="1"/>
          </p:cNvSpPr>
          <p:nvPr>
            <p:ph type="title"/>
          </p:nvPr>
        </p:nvSpPr>
        <p:spPr>
          <a:xfrm>
            <a:off x="39496" y="457200"/>
            <a:ext cx="3539523" cy="606903"/>
          </a:xfrm>
        </p:spPr>
        <p:txBody>
          <a:bodyPr>
            <a:noAutofit/>
          </a:bodyPr>
          <a:lstStyle/>
          <a:p>
            <a:r>
              <a:rPr lang="en-US" sz="3600" b="1">
                <a:solidFill>
                  <a:srgbClr val="800000"/>
                </a:solidFill>
              </a:rPr>
              <a:t>What is biogas?</a:t>
            </a:r>
            <a:endParaRPr lang="en-GB" b="1">
              <a:solidFill>
                <a:srgbClr val="800000"/>
              </a:solidFill>
            </a:endParaRPr>
          </a:p>
        </p:txBody>
      </p:sp>
      <p:pic>
        <p:nvPicPr>
          <p:cNvPr id="2097152" name="Picture Placeholder 2097151"/>
          <p:cNvPicPr>
            <a:picLocks noGrp="1"/>
          </p:cNvPicPr>
          <p:nvPr>
            <p:ph type="pic" idx="1"/>
          </p:nvPr>
        </p:nvPicPr>
        <p:blipFill>
          <a:blip r:embed="rId2"/>
          <a:srcRect l="3598" r="4329"/>
          <a:stretch>
            <a:fillRect/>
          </a:stretch>
        </p:blipFill>
        <p:spPr>
          <a:xfrm>
            <a:off x="1459187" y="999399"/>
            <a:ext cx="7684813" cy="5858600"/>
          </a:xfrm>
        </p:spPr>
      </p:pic>
      <p:sp>
        <p:nvSpPr>
          <p:cNvPr id="1048590" name="Text Placeholder 1048589"/>
          <p:cNvSpPr>
            <a:spLocks noGrp="1"/>
          </p:cNvSpPr>
          <p:nvPr>
            <p:ph type="body" sz="half" idx="2"/>
          </p:nvPr>
        </p:nvSpPr>
        <p:spPr>
          <a:xfrm rot="21600000">
            <a:off x="39496" y="1447148"/>
            <a:ext cx="2967624" cy="4452373"/>
          </a:xfrm>
        </p:spPr>
        <p:txBody>
          <a:bodyPr/>
          <a:lstStyle/>
          <a:p>
            <a:r>
              <a:rPr lang="en-US" sz="2000" b="1"/>
              <a:t>Biogas is a clean and efficient fuel. It is a mixture of:</a:t>
            </a:r>
            <a:endParaRPr lang="en-GB" sz="2400" b="1"/>
          </a:p>
          <a:p>
            <a:r>
              <a:rPr lang="en-US" sz="2000" b="1"/>
              <a:t>Methane (CH4)</a:t>
            </a:r>
            <a:endParaRPr lang="en-GB" sz="2400" b="1"/>
          </a:p>
          <a:p>
            <a:r>
              <a:rPr lang="en-US" sz="2000" b="1"/>
              <a:t>Carbon dioxide (CO2)</a:t>
            </a:r>
            <a:endParaRPr lang="en-GB" sz="2400" b="1"/>
          </a:p>
          <a:p>
            <a:r>
              <a:rPr lang="en-US" sz="2000" b="1"/>
              <a:t>Hydrogen (H2)</a:t>
            </a:r>
            <a:endParaRPr lang="en-GB" sz="2400" b="1"/>
          </a:p>
          <a:p>
            <a:r>
              <a:rPr lang="en-US" sz="2000" b="1"/>
              <a:t>Hydrogen sulphide (H2S)</a:t>
            </a:r>
            <a:endParaRPr lang="en-GB" sz="2400" b="1"/>
          </a:p>
          <a:p>
            <a:r>
              <a:rPr lang="en-US" sz="2000" b="1"/>
              <a:t>The chief constituent of biogas is methane (65%).</a:t>
            </a:r>
            <a:endParaRPr lang="en-GB" sz="2400" b="1"/>
          </a:p>
          <a:p>
            <a:endParaRPr lang="en-GB"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Picture 2097166"/>
          <p:cNvPicPr>
            <a:picLocks/>
          </p:cNvPicPr>
          <p:nvPr/>
        </p:nvPicPr>
        <p:blipFill>
          <a:blip r:embed="rId2"/>
          <a:stretch>
            <a:fillRect/>
          </a:stretch>
        </p:blipFill>
        <p:spPr>
          <a:xfrm>
            <a:off x="0" y="-53231"/>
            <a:ext cx="9144000" cy="7069079"/>
          </a:xfrm>
          <a:prstGeom prst="rect">
            <a:avLst/>
          </a:prstGeom>
        </p:spPr>
      </p:pic>
      <p:sp>
        <p:nvSpPr>
          <p:cNvPr id="1048692" name="Title 1048691"/>
          <p:cNvSpPr>
            <a:spLocks noGrp="1"/>
          </p:cNvSpPr>
          <p:nvPr>
            <p:ph type="title"/>
          </p:nvPr>
        </p:nvSpPr>
        <p:spPr/>
        <p:txBody>
          <a:bodyPr>
            <a:noAutofit/>
          </a:bodyPr>
          <a:lstStyle/>
          <a:p>
            <a:r>
              <a:rPr lang="en-US" sz="4800" b="1">
                <a:solidFill>
                  <a:srgbClr val="800000"/>
                </a:solidFill>
              </a:rPr>
              <a:t>Factors affecting Biogas generation</a:t>
            </a:r>
            <a:endParaRPr lang="en-GB" b="1">
              <a:solidFill>
                <a:srgbClr val="800000"/>
              </a:solidFill>
            </a:endParaRPr>
          </a:p>
        </p:txBody>
      </p:sp>
      <p:sp>
        <p:nvSpPr>
          <p:cNvPr id="1048693" name="Content Placeholder 1048692"/>
          <p:cNvSpPr>
            <a:spLocks noGrp="1"/>
          </p:cNvSpPr>
          <p:nvPr>
            <p:ph idx="1"/>
          </p:nvPr>
        </p:nvSpPr>
        <p:spPr>
          <a:xfrm>
            <a:off x="80952" y="1825624"/>
            <a:ext cx="8639512" cy="5057511"/>
          </a:xfrm>
        </p:spPr>
        <p:txBody>
          <a:bodyPr>
            <a:noAutofit/>
          </a:bodyPr>
          <a:lstStyle/>
          <a:p>
            <a:r>
              <a:rPr lang="en-US" sz="3200" b="1">
                <a:solidFill>
                  <a:srgbClr val="FFFFFF"/>
                </a:solidFill>
              </a:rPr>
              <a:t>pH concentration</a:t>
            </a:r>
            <a:endParaRPr lang="en-GB" sz="3600" b="1">
              <a:solidFill>
                <a:srgbClr val="FFFFFF"/>
              </a:solidFill>
            </a:endParaRPr>
          </a:p>
          <a:p>
            <a:r>
              <a:rPr lang="en-US" sz="3200" b="1">
                <a:solidFill>
                  <a:srgbClr val="FFFFFF"/>
                </a:solidFill>
              </a:rPr>
              <a:t>Temperature</a:t>
            </a:r>
            <a:endParaRPr lang="en-GB" sz="3600" b="1">
              <a:solidFill>
                <a:srgbClr val="FFFFFF"/>
              </a:solidFill>
            </a:endParaRPr>
          </a:p>
          <a:p>
            <a:r>
              <a:rPr lang="en-US" sz="3200" b="1">
                <a:solidFill>
                  <a:srgbClr val="FFFFFF"/>
                </a:solidFill>
              </a:rPr>
              <a:t>Total solid content of the feed material</a:t>
            </a:r>
            <a:endParaRPr lang="en-GB" sz="3600" b="1">
              <a:solidFill>
                <a:srgbClr val="FFFFFF"/>
              </a:solidFill>
            </a:endParaRPr>
          </a:p>
          <a:p>
            <a:r>
              <a:rPr lang="en-US" sz="3200" b="1">
                <a:solidFill>
                  <a:srgbClr val="FFFFFF"/>
                </a:solidFill>
              </a:rPr>
              <a:t>Loading rate</a:t>
            </a:r>
            <a:endParaRPr lang="en-GB" sz="3600" b="1">
              <a:solidFill>
                <a:srgbClr val="FFFFFF"/>
              </a:solidFill>
            </a:endParaRPr>
          </a:p>
          <a:p>
            <a:r>
              <a:rPr lang="en-US" sz="3200" b="1">
                <a:solidFill>
                  <a:srgbClr val="FFFFFF"/>
                </a:solidFill>
              </a:rPr>
              <a:t>Seeding</a:t>
            </a:r>
            <a:endParaRPr lang="en-GB" sz="3600" b="1">
              <a:solidFill>
                <a:srgbClr val="FFFFFF"/>
              </a:solidFill>
            </a:endParaRPr>
          </a:p>
          <a:p>
            <a:r>
              <a:rPr lang="en-US" sz="3200" b="1">
                <a:solidFill>
                  <a:srgbClr val="FFFFFF"/>
                </a:solidFill>
              </a:rPr>
              <a:t>Uniform feeding</a:t>
            </a:r>
            <a:endParaRPr lang="en-GB" sz="3600" b="1">
              <a:solidFill>
                <a:srgbClr val="FFFFFF"/>
              </a:solidFill>
            </a:endParaRPr>
          </a:p>
          <a:p>
            <a:r>
              <a:rPr lang="en-US" sz="3200" b="1">
                <a:solidFill>
                  <a:srgbClr val="FFFFFF"/>
                </a:solidFill>
              </a:rPr>
              <a:t>Diameter to depth ratio</a:t>
            </a:r>
            <a:endParaRPr lang="en-GB" sz="3600" b="1">
              <a:solidFill>
                <a:srgbClr val="FFFFFF"/>
              </a:solidFill>
            </a:endParaRPr>
          </a:p>
          <a:p>
            <a:r>
              <a:rPr lang="en-US" sz="3200" b="1">
                <a:solidFill>
                  <a:srgbClr val="FFFFFF"/>
                </a:solidFill>
              </a:rPr>
              <a:t>Carbon to nitrogen ratio</a:t>
            </a:r>
            <a:endParaRPr lang="en-GB" sz="3600" b="1">
              <a:solidFill>
                <a:srgbClr val="FFFFFF"/>
              </a:solidFill>
            </a:endParaRPr>
          </a:p>
          <a:p>
            <a:r>
              <a:rPr lang="en-US" sz="3200" b="1">
                <a:solidFill>
                  <a:srgbClr val="FFFFFF"/>
                </a:solidFill>
              </a:rPr>
              <a:t>Nutrients</a:t>
            </a:r>
            <a:endParaRPr lang="en-GB" sz="3600" b="1">
              <a:solidFill>
                <a:srgbClr val="FFFFFF"/>
              </a:solidFill>
            </a:endParaRPr>
          </a:p>
          <a:p>
            <a:r>
              <a:rPr lang="en-US" sz="3200" b="1">
                <a:solidFill>
                  <a:srgbClr val="FFFFFF"/>
                </a:solidFill>
              </a:rPr>
              <a:t>Mixing or stirring or agitation of the digester</a:t>
            </a:r>
            <a:endParaRPr lang="en-GB" sz="3600" b="1">
              <a:solidFill>
                <a:srgbClr val="FFFFFF"/>
              </a:solidFill>
            </a:endParaRPr>
          </a:p>
          <a:p>
            <a:r>
              <a:rPr lang="en-US" sz="3200" b="1">
                <a:solidFill>
                  <a:srgbClr val="FFFFFF"/>
                </a:solidFill>
              </a:rPr>
              <a:t>Retention time or rate of feeding</a:t>
            </a:r>
            <a:endParaRPr lang="en-GB" sz="3600" b="1">
              <a:solidFill>
                <a:srgbClr val="FFFFFF"/>
              </a:solidFill>
            </a:endParaRPr>
          </a:p>
          <a:p>
            <a:r>
              <a:rPr lang="en-US" sz="3200" b="1">
                <a:solidFill>
                  <a:srgbClr val="FFFFFF"/>
                </a:solidFill>
              </a:rPr>
              <a:t>Type of feed stocks</a:t>
            </a:r>
            <a:endParaRPr lang="en-GB"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097167"/>
          <p:cNvPicPr>
            <a:picLocks/>
          </p:cNvPicPr>
          <p:nvPr/>
        </p:nvPicPr>
        <p:blipFill>
          <a:blip r:embed="rId2"/>
          <a:stretch>
            <a:fillRect/>
          </a:stretch>
        </p:blipFill>
        <p:spPr>
          <a:xfrm>
            <a:off x="-4893" y="-19865"/>
            <a:ext cx="9180504" cy="6884652"/>
          </a:xfrm>
          <a:prstGeom prst="rect">
            <a:avLst/>
          </a:prstGeom>
        </p:spPr>
      </p:pic>
      <p:sp>
        <p:nvSpPr>
          <p:cNvPr id="1048700" name="Content Placeholder 1048699"/>
          <p:cNvSpPr>
            <a:spLocks noGrp="1"/>
          </p:cNvSpPr>
          <p:nvPr>
            <p:ph idx="1"/>
          </p:nvPr>
        </p:nvSpPr>
        <p:spPr>
          <a:xfrm>
            <a:off x="628650" y="1825625"/>
            <a:ext cx="7886700" cy="4985326"/>
          </a:xfrm>
        </p:spPr>
        <p:txBody>
          <a:bodyPr/>
          <a:lstStyle/>
          <a:p>
            <a:r>
              <a:rPr lang="en-US" sz="3600" b="1">
                <a:solidFill>
                  <a:srgbClr val="FFFFFF"/>
                </a:solidFill>
                <a:effectLst>
                  <a:outerShdw blurRad="38100" dist="38100" dir="2700000" algn="br" rotWithShape="0">
                    <a:srgbClr val="000000"/>
                  </a:outerShdw>
                </a:effectLst>
              </a:rPr>
              <a:t> According to the Ministry of New and Renewable Energy (MNRE), the estimated biogas potential in India is approximately 17,000 MW</a:t>
            </a:r>
            <a:endParaRPr lang="en-GB" sz="4000" b="1">
              <a:solidFill>
                <a:srgbClr val="FFFFFF"/>
              </a:solidFill>
              <a:effectLst>
                <a:outerShdw blurRad="38100" dist="38100" dir="2700000" algn="br" rotWithShape="0">
                  <a:srgbClr val="000000"/>
                </a:outerShdw>
              </a:effectLst>
            </a:endParaRPr>
          </a:p>
          <a:p>
            <a:r>
              <a:rPr lang="en-GB" sz="3600" b="1">
                <a:solidFill>
                  <a:srgbClr val="FFFFFF"/>
                </a:solidFill>
                <a:effectLst>
                  <a:outerShdw blurRad="38100" dist="38100" dir="2700000" algn="br" rotWithShape="0">
                    <a:srgbClr val="000000"/>
                  </a:outerShdw>
                </a:effectLst>
              </a:rPr>
              <a:t>The Global Methane Initiative estimates that biogas projects in India can mitigate 43 million tons of CO2e emissions annually. </a:t>
            </a:r>
            <a:endParaRPr lang="en-GB" b="1">
              <a:solidFill>
                <a:srgbClr val="FFFFFF"/>
              </a:solidFill>
              <a:effectLst>
                <a:outerShdw blurRad="38100" dist="38100" dir="2700000" algn="br" rotWithShape="0">
                  <a:srgbClr val="000000"/>
                </a:outerShdw>
              </a:effectLst>
            </a:endParaRPr>
          </a:p>
        </p:txBody>
      </p:sp>
      <p:sp>
        <p:nvSpPr>
          <p:cNvPr id="1048698" name="Title 1048697"/>
          <p:cNvSpPr>
            <a:spLocks noGrp="1"/>
          </p:cNvSpPr>
          <p:nvPr>
            <p:ph type="title"/>
          </p:nvPr>
        </p:nvSpPr>
        <p:spPr>
          <a:xfrm>
            <a:off x="628650" y="365126"/>
            <a:ext cx="8354247" cy="1325563"/>
          </a:xfrm>
        </p:spPr>
        <p:txBody>
          <a:bodyPr/>
          <a:lstStyle/>
          <a:p>
            <a:r>
              <a:rPr lang="en-US" sz="6000" b="1">
                <a:solidFill>
                  <a:srgbClr val="FF0000"/>
                </a:solidFill>
              </a:rPr>
              <a:t>Biogas potential in india</a:t>
            </a:r>
            <a:endParaRPr lang="en-GB"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Title 1048693"/>
          <p:cNvSpPr>
            <a:spLocks noGrp="1"/>
          </p:cNvSpPr>
          <p:nvPr>
            <p:ph type="title"/>
          </p:nvPr>
        </p:nvSpPr>
        <p:spPr>
          <a:xfrm>
            <a:off x="1069445" y="-282547"/>
            <a:ext cx="7886700" cy="1325563"/>
          </a:xfrm>
        </p:spPr>
        <p:txBody>
          <a:bodyPr/>
          <a:lstStyle/>
          <a:p>
            <a:endParaRPr lang="en-GB"/>
          </a:p>
        </p:txBody>
      </p:sp>
      <p:sp>
        <p:nvSpPr>
          <p:cNvPr id="1048695" name="Content Placeholder 1048694"/>
          <p:cNvSpPr>
            <a:spLocks noGrp="1"/>
          </p:cNvSpPr>
          <p:nvPr>
            <p:ph idx="1"/>
          </p:nvPr>
        </p:nvSpPr>
        <p:spPr/>
        <p:txBody>
          <a:bodyPr/>
          <a:lstStyle/>
          <a:p>
            <a:endParaRPr lang="en-GB"/>
          </a:p>
        </p:txBody>
      </p:sp>
      <p:pic>
        <p:nvPicPr>
          <p:cNvPr id="2097165" name="Picture 2097164"/>
          <p:cNvPicPr>
            <a:picLocks/>
          </p:cNvPicPr>
          <p:nvPr/>
        </p:nvPicPr>
        <p:blipFill>
          <a:blip r:embed="rId2"/>
          <a:stretch>
            <a:fillRect/>
          </a:stretch>
        </p:blipFill>
        <p:spPr>
          <a:xfrm rot="21600000">
            <a:off x="-24983" y="11487"/>
            <a:ext cx="9216822" cy="67994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5CD"/>
        </a:solidFill>
        <a:effectLst/>
      </p:bgPr>
    </p:bg>
    <p:spTree>
      <p:nvGrpSpPr>
        <p:cNvPr id="1" name=""/>
        <p:cNvGrpSpPr/>
        <p:nvPr/>
      </p:nvGrpSpPr>
      <p:grpSpPr>
        <a:xfrm>
          <a:off x="0" y="0"/>
          <a:ext cx="0" cy="0"/>
          <a:chOff x="0" y="0"/>
          <a:chExt cx="0" cy="0"/>
        </a:xfrm>
      </p:grpSpPr>
      <p:sp>
        <p:nvSpPr>
          <p:cNvPr id="1048701" name="Title 1048700"/>
          <p:cNvSpPr>
            <a:spLocks noGrp="1"/>
          </p:cNvSpPr>
          <p:nvPr>
            <p:ph type="title"/>
          </p:nvPr>
        </p:nvSpPr>
        <p:spPr>
          <a:xfrm>
            <a:off x="332405" y="-44669"/>
            <a:ext cx="8895862" cy="814894"/>
          </a:xfrm>
        </p:spPr>
        <p:txBody>
          <a:bodyPr>
            <a:noAutofit/>
          </a:bodyPr>
          <a:lstStyle/>
          <a:p>
            <a:r>
              <a:rPr lang="en-US" sz="3600" b="1">
                <a:solidFill>
                  <a:srgbClr val="FF3399"/>
                </a:solidFill>
              </a:rPr>
              <a:t>Evolution of biogas technology in India </a:t>
            </a:r>
            <a:endParaRPr lang="en-GB" b="1">
              <a:solidFill>
                <a:srgbClr val="FF3399"/>
              </a:solidFill>
            </a:endParaRPr>
          </a:p>
        </p:txBody>
      </p:sp>
      <p:sp>
        <p:nvSpPr>
          <p:cNvPr id="1048702" name="Content Placeholder 1048701"/>
          <p:cNvSpPr>
            <a:spLocks noGrp="1"/>
          </p:cNvSpPr>
          <p:nvPr>
            <p:ph idx="1"/>
          </p:nvPr>
        </p:nvSpPr>
        <p:spPr>
          <a:xfrm rot="21600000">
            <a:off x="158521" y="918666"/>
            <a:ext cx="8826957" cy="5750946"/>
          </a:xfrm>
        </p:spPr>
        <p:txBody>
          <a:bodyPr>
            <a:noAutofit/>
          </a:bodyPr>
          <a:lstStyle/>
          <a:p>
            <a:r>
              <a:rPr lang="en-US" sz="2400"/>
              <a:t>Experimentally introduced in the 1930's.</a:t>
            </a:r>
            <a:endParaRPr lang="en-GB" sz="2000"/>
          </a:p>
          <a:p>
            <a:endParaRPr lang="en-GB" sz="2000"/>
          </a:p>
          <a:p>
            <a:endParaRPr lang="en-GB" sz="2000"/>
          </a:p>
          <a:p>
            <a:r>
              <a:rPr lang="en-US" sz="2400"/>
              <a:t>First research on Sewage Purification Station at Dadar in Bombay, undertaken by S.V. Desai and N.V. Joshi of the Soil Chemistry Division, Indian Agriculture Research Institute, New Delhi.</a:t>
            </a:r>
            <a:endParaRPr lang="en-GB" sz="2000"/>
          </a:p>
          <a:p>
            <a:endParaRPr lang="en-GB" sz="2000"/>
          </a:p>
          <a:p>
            <a:r>
              <a:rPr lang="en-US" sz="2400"/>
              <a:t>In 1956, Jashu Bhai J Patel developed a design of floating drum biogas plant popularly known as Gobar Gas plant.</a:t>
            </a:r>
            <a:endParaRPr lang="en-GB" sz="2000"/>
          </a:p>
          <a:p>
            <a:endParaRPr lang="en-GB" sz="2000"/>
          </a:p>
          <a:p>
            <a:endParaRPr lang="en-GB" sz="2000"/>
          </a:p>
          <a:p>
            <a:r>
              <a:rPr lang="en-US" sz="2400"/>
              <a:t>In 1961, Khadi and Village Industry Commission (KVIC) promoted Jashbhai Patel's design, which was later known as KVIC model.</a:t>
            </a:r>
            <a:endParaRPr lang="en-GB" sz="2000"/>
          </a:p>
        </p:txBody>
      </p:sp>
      <p:cxnSp>
        <p:nvCxnSpPr>
          <p:cNvPr id="3145736" name="Straight Arrow Connector 3145735"/>
          <p:cNvCxnSpPr>
            <a:cxnSpLocks/>
          </p:cNvCxnSpPr>
          <p:nvPr/>
        </p:nvCxnSpPr>
        <p:spPr>
          <a:xfrm>
            <a:off x="3278733" y="1076345"/>
            <a:ext cx="47127" cy="1019702"/>
          </a:xfrm>
          <a:prstGeom prst="straightConnector1">
            <a:avLst/>
          </a:prstGeom>
          <a:solidFill>
            <a:srgbClr val="FFFFFF"/>
          </a:solidFill>
          <a:ln w="25400">
            <a:solidFill>
              <a:srgbClr val="3893E0"/>
            </a:solidFill>
            <a:tailEnd type="triangle" w="lg" len="lg"/>
          </a:ln>
        </p:spPr>
      </p:cxnSp>
      <p:cxnSp>
        <p:nvCxnSpPr>
          <p:cNvPr id="3145737" name="Straight Arrow Connector 3145736"/>
          <p:cNvCxnSpPr>
            <a:cxnSpLocks/>
          </p:cNvCxnSpPr>
          <p:nvPr/>
        </p:nvCxnSpPr>
        <p:spPr>
          <a:xfrm>
            <a:off x="3314404" y="3090276"/>
            <a:ext cx="0" cy="492563"/>
          </a:xfrm>
          <a:prstGeom prst="straightConnector1">
            <a:avLst/>
          </a:prstGeom>
          <a:solidFill>
            <a:srgbClr val="FFFFFF"/>
          </a:solidFill>
          <a:ln w="25400">
            <a:solidFill>
              <a:srgbClr val="3893E0"/>
            </a:solidFill>
            <a:tailEnd type="triangle" w="lg" len="lg"/>
          </a:ln>
        </p:spPr>
      </p:cxnSp>
      <p:cxnSp>
        <p:nvCxnSpPr>
          <p:cNvPr id="3145738" name="Straight Arrow Connector 3145737"/>
          <p:cNvCxnSpPr>
            <a:cxnSpLocks/>
          </p:cNvCxnSpPr>
          <p:nvPr/>
        </p:nvCxnSpPr>
        <p:spPr>
          <a:xfrm flipH="1">
            <a:off x="3263031" y="4377023"/>
            <a:ext cx="39265" cy="769861"/>
          </a:xfrm>
          <a:prstGeom prst="straightConnector1">
            <a:avLst/>
          </a:prstGeom>
          <a:solidFill>
            <a:srgbClr val="FFFFFF"/>
          </a:solidFill>
          <a:ln w="25400">
            <a:solidFill>
              <a:srgbClr val="3893E0"/>
            </a:solidFill>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02">
                                            <p:txEl>
                                              <p:pRg st="0" end="0"/>
                                            </p:txEl>
                                          </p:spTgt>
                                        </p:tgtEl>
                                        <p:attrNameLst>
                                          <p:attrName>style.visibility</p:attrName>
                                        </p:attrNameLst>
                                      </p:cBhvr>
                                      <p:to>
                                        <p:strVal val="visible"/>
                                      </p:to>
                                    </p:set>
                                    <p:anim calcmode="lin" valueType="num">
                                      <p:cBhvr additive="base">
                                        <p:cTn id="7" dur="500" fill="hold"/>
                                        <p:tgtEl>
                                          <p:spTgt spid="10487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7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02">
                                            <p:txEl>
                                              <p:pRg st="3" end="3"/>
                                            </p:txEl>
                                          </p:spTgt>
                                        </p:tgtEl>
                                        <p:attrNameLst>
                                          <p:attrName>style.visibility</p:attrName>
                                        </p:attrNameLst>
                                      </p:cBhvr>
                                      <p:to>
                                        <p:strVal val="visible"/>
                                      </p:to>
                                    </p:set>
                                    <p:anim calcmode="lin" valueType="num">
                                      <p:cBhvr additive="base">
                                        <p:cTn id="13" dur="500" fill="hold"/>
                                        <p:tgtEl>
                                          <p:spTgt spid="104870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7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702">
                                            <p:txEl>
                                              <p:pRg st="5" end="5"/>
                                            </p:txEl>
                                          </p:spTgt>
                                        </p:tgtEl>
                                        <p:attrNameLst>
                                          <p:attrName>style.visibility</p:attrName>
                                        </p:attrNameLst>
                                      </p:cBhvr>
                                      <p:to>
                                        <p:strVal val="visible"/>
                                      </p:to>
                                    </p:set>
                                    <p:anim calcmode="lin" valueType="num">
                                      <p:cBhvr additive="base">
                                        <p:cTn id="19" dur="500" fill="hold"/>
                                        <p:tgtEl>
                                          <p:spTgt spid="104870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70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702">
                                            <p:txEl>
                                              <p:pRg st="8" end="8"/>
                                            </p:txEl>
                                          </p:spTgt>
                                        </p:tgtEl>
                                        <p:attrNameLst>
                                          <p:attrName>style.visibility</p:attrName>
                                        </p:attrNameLst>
                                      </p:cBhvr>
                                      <p:to>
                                        <p:strVal val="visible"/>
                                      </p:to>
                                    </p:set>
                                    <p:anim calcmode="lin" valueType="num">
                                      <p:cBhvr additive="base">
                                        <p:cTn id="25" dur="500" fill="hold"/>
                                        <p:tgtEl>
                                          <p:spTgt spid="1048702">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70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4DE"/>
        </a:solidFill>
        <a:effectLst/>
      </p:bgPr>
    </p:bg>
    <p:spTree>
      <p:nvGrpSpPr>
        <p:cNvPr id="1" name=""/>
        <p:cNvGrpSpPr/>
        <p:nvPr/>
      </p:nvGrpSpPr>
      <p:grpSpPr>
        <a:xfrm>
          <a:off x="0" y="0"/>
          <a:ext cx="0" cy="0"/>
          <a:chOff x="0" y="0"/>
          <a:chExt cx="0" cy="0"/>
        </a:xfrm>
      </p:grpSpPr>
      <p:sp>
        <p:nvSpPr>
          <p:cNvPr id="1048704" name="Content Placeholder 1048703"/>
          <p:cNvSpPr>
            <a:spLocks noGrp="1"/>
          </p:cNvSpPr>
          <p:nvPr>
            <p:ph idx="1"/>
          </p:nvPr>
        </p:nvSpPr>
        <p:spPr>
          <a:xfrm rot="21595446">
            <a:off x="34931" y="436212"/>
            <a:ext cx="9438634" cy="6299966"/>
          </a:xfrm>
        </p:spPr>
        <p:txBody>
          <a:bodyPr/>
          <a:lstStyle/>
          <a:p>
            <a:r>
              <a:rPr lang="en-US"/>
              <a:t>Planning Research and Action Division (PRAD) based in Uttar Pradesh developed the 'Janata' fixed-dome plant - a modified chinese design.</a:t>
            </a:r>
            <a:endParaRPr lang="en-GB"/>
          </a:p>
          <a:p>
            <a:endParaRPr lang="en-GB"/>
          </a:p>
          <a:p>
            <a:r>
              <a:rPr lang="en-US"/>
              <a:t>Janata system is about 30% cheaper than a KVIC model.</a:t>
            </a:r>
            <a:endParaRPr lang="en-GB"/>
          </a:p>
          <a:p>
            <a:endParaRPr lang="en-GB"/>
          </a:p>
          <a:p>
            <a:endParaRPr lang="en-GB"/>
          </a:p>
          <a:p>
            <a:r>
              <a:rPr lang="en-US"/>
              <a:t>11 Action for Food Production (AFPRO), New Delhi developed Deenbandhu model (an improved version of Janata model).</a:t>
            </a:r>
            <a:endParaRPr lang="en-GB"/>
          </a:p>
          <a:p>
            <a:endParaRPr lang="en-GB"/>
          </a:p>
          <a:p>
            <a:r>
              <a:rPr lang="en-US"/>
              <a:t>30 percent cheaper than Janata Model and 45 percent cheaper than KVIC model.Presently, designs and models are galore in market</a:t>
            </a:r>
            <a:endParaRPr lang="en-GB"/>
          </a:p>
        </p:txBody>
      </p:sp>
      <p:cxnSp>
        <p:nvCxnSpPr>
          <p:cNvPr id="3145739" name="Straight Arrow Connector 3145738"/>
          <p:cNvCxnSpPr>
            <a:cxnSpLocks/>
          </p:cNvCxnSpPr>
          <p:nvPr/>
        </p:nvCxnSpPr>
        <p:spPr>
          <a:xfrm flipH="1">
            <a:off x="4261225" y="-368195"/>
            <a:ext cx="15270" cy="971842"/>
          </a:xfrm>
          <a:prstGeom prst="straightConnector1">
            <a:avLst/>
          </a:prstGeom>
          <a:solidFill>
            <a:srgbClr val="FFFFFF"/>
          </a:solidFill>
          <a:ln w="25400">
            <a:solidFill>
              <a:srgbClr val="3893E0"/>
            </a:solidFill>
            <a:tailEnd type="triangle" w="lg" len="lg"/>
          </a:ln>
        </p:spPr>
      </p:cxnSp>
      <p:cxnSp>
        <p:nvCxnSpPr>
          <p:cNvPr id="3145740" name="Straight Arrow Connector 3145739"/>
          <p:cNvCxnSpPr>
            <a:cxnSpLocks/>
          </p:cNvCxnSpPr>
          <p:nvPr/>
        </p:nvCxnSpPr>
        <p:spPr>
          <a:xfrm>
            <a:off x="4254294" y="1540061"/>
            <a:ext cx="6930" cy="668673"/>
          </a:xfrm>
          <a:prstGeom prst="straightConnector1">
            <a:avLst/>
          </a:prstGeom>
          <a:solidFill>
            <a:srgbClr val="FFFFFF"/>
          </a:solidFill>
          <a:ln w="25400">
            <a:solidFill>
              <a:srgbClr val="3893E0"/>
            </a:solidFill>
            <a:tailEnd type="triangle" w="lg" len="lg"/>
          </a:ln>
        </p:spPr>
      </p:cxnSp>
      <p:cxnSp>
        <p:nvCxnSpPr>
          <p:cNvPr id="3145741" name="Straight Arrow Connector 3145740"/>
          <p:cNvCxnSpPr>
            <a:cxnSpLocks/>
          </p:cNvCxnSpPr>
          <p:nvPr/>
        </p:nvCxnSpPr>
        <p:spPr>
          <a:xfrm flipH="1">
            <a:off x="4222118" y="2830083"/>
            <a:ext cx="39107" cy="1072619"/>
          </a:xfrm>
          <a:prstGeom prst="straightConnector1">
            <a:avLst/>
          </a:prstGeom>
          <a:solidFill>
            <a:srgbClr val="FFFFFF"/>
          </a:solidFill>
          <a:ln w="25400">
            <a:solidFill>
              <a:srgbClr val="3893E0"/>
            </a:solidFill>
            <a:tailEnd type="triangle" w="lg" len="lg"/>
          </a:ln>
        </p:spPr>
      </p:cxnSp>
      <p:cxnSp>
        <p:nvCxnSpPr>
          <p:cNvPr id="3145742" name="Straight Arrow Connector 3145741"/>
          <p:cNvCxnSpPr>
            <a:cxnSpLocks/>
          </p:cNvCxnSpPr>
          <p:nvPr/>
        </p:nvCxnSpPr>
        <p:spPr>
          <a:xfrm>
            <a:off x="4218982" y="4613746"/>
            <a:ext cx="6272" cy="937212"/>
          </a:xfrm>
          <a:prstGeom prst="straightConnector1">
            <a:avLst/>
          </a:prstGeom>
          <a:solidFill>
            <a:srgbClr val="FFFFFF"/>
          </a:solidFill>
          <a:ln w="25400">
            <a:solidFill>
              <a:srgbClr val="3893E0"/>
            </a:solidFill>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48704">
                                            <p:txEl>
                                              <p:pRg st="0" end="0"/>
                                            </p:txEl>
                                          </p:spTgt>
                                        </p:tgtEl>
                                        <p:attrNameLst>
                                          <p:attrName>style.visibility</p:attrName>
                                        </p:attrNameLst>
                                      </p:cBhvr>
                                      <p:to>
                                        <p:strVal val="visible"/>
                                      </p:to>
                                    </p:set>
                                    <p:animEffect transition="in" filter="wheel(1)">
                                      <p:cBhvr>
                                        <p:cTn id="7" dur="2000"/>
                                        <p:tgtEl>
                                          <p:spTgt spid="10487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48704">
                                            <p:txEl>
                                              <p:pRg st="2" end="2"/>
                                            </p:txEl>
                                          </p:spTgt>
                                        </p:tgtEl>
                                        <p:attrNameLst>
                                          <p:attrName>style.visibility</p:attrName>
                                        </p:attrNameLst>
                                      </p:cBhvr>
                                      <p:to>
                                        <p:strVal val="visible"/>
                                      </p:to>
                                    </p:set>
                                    <p:animEffect transition="in" filter="wheel(1)">
                                      <p:cBhvr>
                                        <p:cTn id="12" dur="2000"/>
                                        <p:tgtEl>
                                          <p:spTgt spid="104870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48704">
                                            <p:txEl>
                                              <p:pRg st="5" end="5"/>
                                            </p:txEl>
                                          </p:spTgt>
                                        </p:tgtEl>
                                        <p:attrNameLst>
                                          <p:attrName>style.visibility</p:attrName>
                                        </p:attrNameLst>
                                      </p:cBhvr>
                                      <p:to>
                                        <p:strVal val="visible"/>
                                      </p:to>
                                    </p:set>
                                    <p:animEffect transition="in" filter="wheel(1)">
                                      <p:cBhvr>
                                        <p:cTn id="17" dur="2000"/>
                                        <p:tgtEl>
                                          <p:spTgt spid="104870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48704">
                                            <p:txEl>
                                              <p:pRg st="7" end="7"/>
                                            </p:txEl>
                                          </p:spTgt>
                                        </p:tgtEl>
                                        <p:attrNameLst>
                                          <p:attrName>style.visibility</p:attrName>
                                        </p:attrNameLst>
                                      </p:cBhvr>
                                      <p:to>
                                        <p:strVal val="visible"/>
                                      </p:to>
                                    </p:set>
                                    <p:animEffect transition="in" filter="wheel(1)">
                                      <p:cBhvr>
                                        <p:cTn id="22" dur="2000"/>
                                        <p:tgtEl>
                                          <p:spTgt spid="1048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•~CONTENTS~•</vt:lpstr>
      <vt:lpstr>Biogas plant</vt:lpstr>
      <vt:lpstr>What is biogas?</vt:lpstr>
      <vt:lpstr>Factors affecting Biogas generation</vt:lpstr>
      <vt:lpstr>Biogas potential in india</vt:lpstr>
      <vt:lpstr>PowerPoint Presentation</vt:lpstr>
      <vt:lpstr>Evolution of biogas technology in India </vt:lpstr>
      <vt:lpstr>PowerPoint Presentation</vt:lpstr>
      <vt:lpstr>Types of biogas plants</vt:lpstr>
      <vt:lpstr>      Batch Type Biogas Plant</vt:lpstr>
      <vt:lpstr>Batch Type biogas plant</vt:lpstr>
      <vt:lpstr>CONTINOUS TYPE BIOGASS PLANT</vt:lpstr>
      <vt:lpstr>1. Fixed Dome type of biogas plant</vt:lpstr>
      <vt:lpstr>PowerPoint Presentation</vt:lpstr>
      <vt:lpstr>PowerPoint Presentation</vt:lpstr>
      <vt:lpstr>PowerPoint Presentation</vt:lpstr>
      <vt:lpstr>Floating gas holder type of biogas plant</vt:lpstr>
      <vt:lpstr>PowerPoint Presentation</vt:lpstr>
      <vt:lpstr>PowerPoint Presentation</vt:lpstr>
      <vt:lpstr>PowerPoint Presentation</vt:lpstr>
      <vt:lpstr>PowerPoint Presentation</vt:lpstr>
      <vt:lpstr>PowerPoint Presentation</vt:lpstr>
      <vt:lpstr>Current status of biogas in India </vt:lpstr>
      <vt:lpstr>Future plans of India in biogas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RMP2204</dc:creator>
  <cp:lastModifiedBy>Anurag Dutta</cp:lastModifiedBy>
  <cp:revision>1</cp:revision>
  <dcterms:created xsi:type="dcterms:W3CDTF">2015-05-11T00:30:45Z</dcterms:created>
  <dcterms:modified xsi:type="dcterms:W3CDTF">2023-11-27T03:30:11Z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5e6a7ceb6e3d4b159cd6bfd18aeb0747</vt:lpwstr>
  </property>
</Properties>
</file>